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5"/>
  </p:sldMasterIdLst>
  <p:notesMasterIdLst>
    <p:notesMasterId r:id="rId36"/>
  </p:notesMasterIdLst>
  <p:sldIdLst>
    <p:sldId id="257" r:id="rId6"/>
    <p:sldId id="2076136795" r:id="rId7"/>
    <p:sldId id="10257" r:id="rId8"/>
    <p:sldId id="10229" r:id="rId9"/>
    <p:sldId id="10230" r:id="rId10"/>
    <p:sldId id="10231" r:id="rId11"/>
    <p:sldId id="2076136837" r:id="rId12"/>
    <p:sldId id="265" r:id="rId13"/>
    <p:sldId id="288" r:id="rId14"/>
    <p:sldId id="1933" r:id="rId15"/>
    <p:sldId id="2076136829" r:id="rId16"/>
    <p:sldId id="2076136830" r:id="rId17"/>
    <p:sldId id="2076136779" r:id="rId18"/>
    <p:sldId id="10235" r:id="rId19"/>
    <p:sldId id="10226" r:id="rId20"/>
    <p:sldId id="10244" r:id="rId21"/>
    <p:sldId id="1941" r:id="rId22"/>
    <p:sldId id="2076136838" r:id="rId23"/>
    <p:sldId id="2076136801" r:id="rId24"/>
    <p:sldId id="2076136796" r:id="rId25"/>
    <p:sldId id="2076136839" r:id="rId26"/>
    <p:sldId id="2076136840" r:id="rId27"/>
    <p:sldId id="2076136836" r:id="rId28"/>
    <p:sldId id="311" r:id="rId29"/>
    <p:sldId id="2076136823" r:id="rId30"/>
    <p:sldId id="2076136825" r:id="rId31"/>
    <p:sldId id="2076136841" r:id="rId32"/>
    <p:sldId id="2076136824" r:id="rId33"/>
    <p:sldId id="10225" r:id="rId34"/>
    <p:sldId id="2076136842" r:id="rId35"/>
  </p:sldIdLst>
  <p:sldSz cx="12192000" cy="6858000"/>
  <p:notesSz cx="6858000" cy="2743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145A"/>
    <a:srgbClr val="5C2D91"/>
    <a:srgbClr val="F8F8F8"/>
    <a:srgbClr val="511C74"/>
    <a:srgbClr val="6A2C91"/>
    <a:srgbClr val="E2068C"/>
    <a:srgbClr val="FFFFFF"/>
    <a:srgbClr val="7FCC27"/>
    <a:srgbClr val="231F20"/>
    <a:srgbClr val="151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925" autoAdjust="0"/>
  </p:normalViewPr>
  <p:slideViewPr>
    <p:cSldViewPr snapToGrid="0">
      <p:cViewPr varScale="1">
        <p:scale>
          <a:sx n="94" d="100"/>
          <a:sy n="94" d="100"/>
        </p:scale>
        <p:origin x="6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svg>
</file>

<file path=ppt/media/image48.svg>
</file>

<file path=ppt/media/image49.png>
</file>

<file path=ppt/media/image5.png>
</file>

<file path=ppt/media/image50.png>
</file>

<file path=ppt/media/image51.png>
</file>

<file path=ppt/media/image52.tiff>
</file>

<file path=ppt/media/image53.tiff>
</file>

<file path=ppt/media/image54.png>
</file>

<file path=ppt/media/image55.png>
</file>

<file path=ppt/media/image56.svg>
</file>

<file path=ppt/media/image57.png>
</file>

<file path=ppt/media/image58.png>
</file>

<file path=ppt/media/image59.png>
</file>

<file path=ppt/media/image6.svg>
</file>

<file path=ppt/media/image60.png>
</file>

<file path=ppt/media/image61.sv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8/26/2020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shanyou/p/12825845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BETH TODO: Add a little context on what these “Focus” events are and that we’ll be bringing you more in the coming year….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8/26/2020 2:15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65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8/26/2020 2:15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403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09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Creating components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Using components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Component parameters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Routing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Layouts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Dependency injection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Event handling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Data binding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Forms &amp; validation</a:t>
            </a:r>
          </a:p>
          <a:p>
            <a:r>
              <a:rPr lang="en-US"/>
              <a:t>Using .NET Standard libraries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713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573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325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2262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058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Segoe UI"/>
              <a:cs typeface="Segoe UI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8/26/2020 2:15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45398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Use familiar web skills: Razor, C#, CSS</a:t>
            </a:r>
          </a:p>
          <a:p>
            <a:r>
              <a:rPr lang="en-US"/>
              <a:t>Rich set of native controls</a:t>
            </a:r>
            <a:endParaRPr lang="en-US">
              <a:cs typeface="Calibri"/>
            </a:endParaRPr>
          </a:p>
          <a:p>
            <a:r>
              <a:rPr lang="en-US"/>
              <a:t>Use the already vast ecosystem of .NET libraries for mobile</a:t>
            </a:r>
            <a:endParaRPr lang="en-US">
              <a:cs typeface="Calibri"/>
            </a:endParaRPr>
          </a:p>
          <a:p>
            <a:r>
              <a:rPr lang="en-US"/>
              <a:t>100% Access to Native APIs like GPS, sensors, </a:t>
            </a:r>
            <a:r>
              <a:rPr lang="en-US" err="1"/>
              <a:t>bluetooth</a:t>
            </a:r>
            <a:r>
              <a:rPr lang="en-US"/>
              <a:t>, media playback and media libraries, keyboard, and on and on</a:t>
            </a:r>
            <a:endParaRPr lang="en-US">
              <a:cs typeface="Calibri"/>
            </a:endParaRPr>
          </a:p>
          <a:p>
            <a:r>
              <a:rPr lang="en-US"/>
              <a:t>All in .NET (</a:t>
            </a:r>
            <a:r>
              <a:rPr lang="en-US" err="1"/>
              <a:t>ie</a:t>
            </a:r>
            <a:r>
              <a:rPr lang="en-US"/>
              <a:t> no req for other languages)</a:t>
            </a:r>
            <a:endParaRPr lang="en-US">
              <a:cs typeface="Calibri"/>
            </a:endParaRPr>
          </a:p>
          <a:p>
            <a:r>
              <a:rPr lang="en-US"/>
              <a:t>Powered by Xamarin</a:t>
            </a:r>
            <a:endParaRPr lang="en-US">
              <a:cs typeface="Calibri"/>
            </a:endParaRPr>
          </a:p>
          <a:p>
            <a:endParaRPr lang="en-US"/>
          </a:p>
          <a:p>
            <a:r>
              <a:rPr lang="en-US"/>
              <a:t>This is a first step in an experiment. To learn more, check out Eilon Lipton's session later today at 1pm PT. We hope you'll go hands-on with this and share your feedback.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039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baseline="0"/>
              <a:t>You can build anything with .NET.  </a:t>
            </a:r>
          </a:p>
          <a:p>
            <a:endParaRPr lang="en-US" baseline="0"/>
          </a:p>
          <a:p>
            <a:r>
              <a:rPr lang="en-US" baseline="0"/>
              <a:t>We’ve made significant investments in .NET over the years as well as unifying the ecosystem to support building literally anything. From desktop to gaming to the cloud, .NET is a general purpose programming platform that enables all kinds of application scenarios. Once you learn one, you can easily pick up another.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63024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5AC7CE-2342-439D-99E9-F1094D4D7F8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8488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520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09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altLang="zh-CN" smtClean="0"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77485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https://www.cnblogs.com/shanyou/p/12825845.html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480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.NET Core 3.1 released last month so go get it!</a:t>
            </a:r>
          </a:p>
          <a:p>
            <a:endParaRPr lang="en-US"/>
          </a:p>
          <a:p>
            <a:r>
              <a:rPr lang="en-US"/>
              <a:t>We’ve added Windows Desktop support with Windows Forms and WPF support. This brings the capabilities of .NET Core to these UI frameworks. Particularly, flexible deployment with side-by-side and self-contained EXEs so you don’t have to have .NET installed on the machine first anymore.</a:t>
            </a:r>
          </a:p>
          <a:p>
            <a:endParaRPr lang="en-US"/>
          </a:p>
          <a:p>
            <a:r>
              <a:rPr lang="en-US"/>
              <a:t>We also have some exiting new things for Web developers with </a:t>
            </a:r>
            <a:r>
              <a:rPr lang="en-US" err="1"/>
              <a:t>Blazor</a:t>
            </a:r>
            <a:r>
              <a:rPr lang="en-US"/>
              <a:t>, which is what we’ll be talking about ALL DAY!, adding full-stack web development with C# and Razor, allowing you to build beautiful and responsive Single Page Apps without having to write JavaScript!</a:t>
            </a:r>
          </a:p>
          <a:p>
            <a:endParaRPr lang="en-US"/>
          </a:p>
          <a:p>
            <a:r>
              <a:rPr lang="en-US"/>
              <a:t>Additionally we have a ton of improvements for building better cloud native, scalable apps and services with ASP.NET as well as some exciting C# 8.0 language features. </a:t>
            </a:r>
          </a:p>
          <a:p>
            <a:endParaRPr lang="en-US"/>
          </a:p>
          <a:p>
            <a:r>
              <a:rPr lang="en-US"/>
              <a:t>&lt;CLICK&gt;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9281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04DDF1-948D-4526-BE7B-34874455662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45983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8/26/2020 2:15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40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776052-BB1A-4D55-BE82-5990609C66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chemeClr val="bg1"/>
                </a:solidFill>
              </a:rPr>
              <a:t>focus.dotnetconf.net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tx2">
              <a:lumMod val="60000"/>
              <a:lumOff val="40000"/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5034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33118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Accent Color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59820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8/26/2020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493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rgbClr val="511C7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7" y="3821145"/>
            <a:ext cx="9074088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64DA5CA-F8A0-4AC7-8122-7D6A39C60AAE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9857" y="3886202"/>
            <a:ext cx="7239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55" r:id="rId16"/>
    <p:sldLayoutId id="2147483756" r:id="rId17"/>
    <p:sldLayoutId id="2147483757" r:id="rId18"/>
    <p:sldLayoutId id="2147483758" r:id="rId1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8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9.png"/><Relationship Id="rId5" Type="http://schemas.openxmlformats.org/officeDocument/2006/relationships/image" Target="../media/image43.png"/><Relationship Id="rId4" Type="http://schemas.openxmlformats.org/officeDocument/2006/relationships/image" Target="../media/image4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8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48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0.png"/><Relationship Id="rId5" Type="http://schemas.openxmlformats.org/officeDocument/2006/relationships/image" Target="../media/image43.png"/><Relationship Id="rId4" Type="http://schemas.openxmlformats.org/officeDocument/2006/relationships/image" Target="../media/image47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53.tiff"/><Relationship Id="rId4" Type="http://schemas.openxmlformats.org/officeDocument/2006/relationships/image" Target="../media/image52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2" Type="http://schemas.openxmlformats.org/officeDocument/2006/relationships/hyperlink" Target="https://blazor.net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7.png"/><Relationship Id="rId5" Type="http://schemas.openxmlformats.org/officeDocument/2006/relationships/image" Target="../media/image56.svg"/><Relationship Id="rId4" Type="http://schemas.openxmlformats.org/officeDocument/2006/relationships/image" Target="../media/image5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pnet/AzureSignalR-samples/tree/master/samples/ServerSideBlazor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awesomeblazor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webwindow" TargetMode="External"/><Relationship Id="rId2" Type="http://schemas.openxmlformats.org/officeDocument/2006/relationships/hyperlink" Target="https://aka.ms/blazorelectron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blazor.net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3.png"/><Relationship Id="rId4" Type="http://schemas.openxmlformats.org/officeDocument/2006/relationships/hyperlink" Target="https://webassembly.org/docs/high-level-goals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hyperlink" Target="https://bit.ly/32yDOCP" TargetMode="Externa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jpe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aniuse.com/#search=was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svg"/><Relationship Id="rId4" Type="http://schemas.openxmlformats.org/officeDocument/2006/relationships/image" Target="../media/image36.svg"/><Relationship Id="rId9" Type="http://schemas.openxmlformats.org/officeDocument/2006/relationships/image" Target="../media/image4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Welcome to Blazor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1115D3E-1220-44E4-9B31-C5DB93EC0D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张善友</a:t>
            </a:r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7027B-8B2B-4E43-98E4-694E71D72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     Blazor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0E85C-F67D-4C60-96CF-FE478C62CD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9239" y="1189177"/>
            <a:ext cx="11653523" cy="2511457"/>
          </a:xfrm>
        </p:spPr>
        <p:txBody>
          <a:bodyPr/>
          <a:lstStyle/>
          <a:p>
            <a:r>
              <a:rPr lang="zh-CN" altLang="en-US" sz="3600" dirty="0"/>
              <a:t>使用</a:t>
            </a:r>
            <a:r>
              <a:rPr lang="en-US" sz="3600" dirty="0"/>
              <a:t>.NET </a:t>
            </a:r>
            <a:r>
              <a:rPr lang="zh-CN" altLang="en-US" sz="3600" dirty="0"/>
              <a:t>替代</a:t>
            </a:r>
            <a:r>
              <a:rPr lang="en-US" sz="3600" dirty="0"/>
              <a:t>JavaScript</a:t>
            </a:r>
            <a:r>
              <a:rPr lang="zh-CN" altLang="en-US" sz="3600" dirty="0"/>
              <a:t>构建 客户端</a:t>
            </a:r>
            <a:r>
              <a:rPr lang="en-US" altLang="zh-CN" sz="3600" dirty="0"/>
              <a:t>web UI</a:t>
            </a:r>
            <a:r>
              <a:rPr lang="zh-CN" altLang="en-US" sz="3600" dirty="0"/>
              <a:t> </a:t>
            </a:r>
            <a:endParaRPr lang="en-US" sz="3600" dirty="0"/>
          </a:p>
          <a:p>
            <a:r>
              <a:rPr lang="zh-CN" altLang="en-US" sz="3600" dirty="0"/>
              <a:t>使用</a:t>
            </a:r>
            <a:r>
              <a:rPr lang="en-US" sz="3600" dirty="0"/>
              <a:t> C# </a:t>
            </a:r>
            <a:r>
              <a:rPr lang="zh-CN" altLang="en-US" sz="3600" dirty="0"/>
              <a:t>和</a:t>
            </a:r>
            <a:r>
              <a:rPr lang="en-US" sz="3600" dirty="0"/>
              <a:t> Razor</a:t>
            </a:r>
            <a:r>
              <a:rPr lang="zh-CN" altLang="en-US" sz="3600" dirty="0"/>
              <a:t>编写重用的</a:t>
            </a:r>
            <a:r>
              <a:rPr lang="en-US" altLang="zh-CN" sz="3600" dirty="0"/>
              <a:t>web UI </a:t>
            </a:r>
            <a:r>
              <a:rPr lang="zh-CN" altLang="en-US" sz="3600" dirty="0"/>
              <a:t>组件</a:t>
            </a:r>
            <a:r>
              <a:rPr lang="en-US" altLang="zh-CN" sz="3600" dirty="0"/>
              <a:t> </a:t>
            </a:r>
            <a:endParaRPr lang="en-US" sz="3600" dirty="0"/>
          </a:p>
          <a:p>
            <a:r>
              <a:rPr lang="zh-CN" altLang="en-US" sz="3600" dirty="0"/>
              <a:t>在客户端和服务端共享</a:t>
            </a:r>
            <a:r>
              <a:rPr lang="en-US" altLang="zh-CN" sz="3600" dirty="0"/>
              <a:t>.NET</a:t>
            </a:r>
            <a:r>
              <a:rPr lang="zh-CN" altLang="en-US" sz="3600" dirty="0"/>
              <a:t>代码</a:t>
            </a:r>
            <a:r>
              <a:rPr lang="en-US" sz="3600" dirty="0"/>
              <a:t> </a:t>
            </a:r>
          </a:p>
          <a:p>
            <a:r>
              <a:rPr lang="zh-CN" altLang="en-US" sz="3600" dirty="0"/>
              <a:t>根据需要调用 </a:t>
            </a:r>
            <a:r>
              <a:rPr lang="en-US" sz="3600" dirty="0"/>
              <a:t>JavaScript libraries &amp; </a:t>
            </a:r>
            <a:r>
              <a:rPr lang="zh-CN" altLang="en-US" sz="3600" dirty="0"/>
              <a:t>浏览器</a:t>
            </a:r>
            <a:r>
              <a:rPr lang="en-US" sz="3600" dirty="0"/>
              <a:t> APIs</a:t>
            </a:r>
          </a:p>
        </p:txBody>
      </p:sp>
      <p:pic>
        <p:nvPicPr>
          <p:cNvPr id="11" name="Graphic 10" descr="Internet">
            <a:extLst>
              <a:ext uri="{FF2B5EF4-FFF2-40B4-BE49-F238E27FC236}">
                <a16:creationId xmlns:a16="http://schemas.microsoft.com/office/drawing/2014/main" id="{EAE1DC0A-EE0F-4BD6-B259-7505FC7E3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12209" y="3267970"/>
            <a:ext cx="4263189" cy="42631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36D849-DA86-4DA0-83E3-090D0F58368A}"/>
              </a:ext>
            </a:extLst>
          </p:cNvPr>
          <p:cNvSpPr txBox="1"/>
          <p:nvPr/>
        </p:nvSpPr>
        <p:spPr>
          <a:xfrm>
            <a:off x="9129962" y="4891734"/>
            <a:ext cx="1540042" cy="1015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6600" b="1">
                <a:solidFill>
                  <a:srgbClr val="5C2D91"/>
                </a:solidFill>
              </a:rPr>
              <a:t>C#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7F7DEF4-A546-475D-BF5B-54F3EF9676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390" y="331901"/>
            <a:ext cx="682676" cy="68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69277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63B8-0F9D-42B6-B15B-E1A3C4258EB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6575" y="288925"/>
            <a:ext cx="11655425" cy="900113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Blazor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工作原理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8" name="Graphic 107" descr="Server">
            <a:extLst>
              <a:ext uri="{FF2B5EF4-FFF2-40B4-BE49-F238E27FC236}">
                <a16:creationId xmlns:a16="http://schemas.microsoft.com/office/drawing/2014/main" id="{27CAA8E3-C0C5-478D-88F5-227BC99792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39269" y="1862051"/>
            <a:ext cx="3532339" cy="331045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425F2E1-69D0-4E59-B900-E630CDEE9FAE}"/>
              </a:ext>
            </a:extLst>
          </p:cNvPr>
          <p:cNvGrpSpPr/>
          <p:nvPr/>
        </p:nvGrpSpPr>
        <p:grpSpPr>
          <a:xfrm>
            <a:off x="2842805" y="2935954"/>
            <a:ext cx="3756141" cy="2791184"/>
            <a:chOff x="5624219" y="3540444"/>
            <a:chExt cx="3094572" cy="2059862"/>
          </a:xfrm>
        </p:grpSpPr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208E1CEA-ADD8-406B-9D3D-6D10D9F1E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24219" y="3540444"/>
              <a:ext cx="3094572" cy="2059862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27000"/>
                </a:prstClr>
              </a:outerShdw>
            </a:effectLst>
          </p:spPr>
        </p:pic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3D50AC14-2B18-4A12-B2F9-CA0DD5D2B729}"/>
                </a:ext>
              </a:extLst>
            </p:cNvPr>
            <p:cNvSpPr/>
            <p:nvPr/>
          </p:nvSpPr>
          <p:spPr>
            <a:xfrm>
              <a:off x="5738938" y="3744180"/>
              <a:ext cx="2842612" cy="1718116"/>
            </a:xfrm>
            <a:custGeom>
              <a:avLst/>
              <a:gdLst>
                <a:gd name="connsiteX0" fmla="*/ 103761 w 3819727"/>
                <a:gd name="connsiteY0" fmla="*/ 2075234 h 2308698"/>
                <a:gd name="connsiteX1" fmla="*/ 103761 w 3819727"/>
                <a:gd name="connsiteY1" fmla="*/ 2075234 h 2308698"/>
                <a:gd name="connsiteX2" fmla="*/ 103761 w 3819727"/>
                <a:gd name="connsiteY2" fmla="*/ 2010383 h 2308698"/>
                <a:gd name="connsiteX3" fmla="*/ 0 w 3819727"/>
                <a:gd name="connsiteY3" fmla="*/ 1504545 h 2308698"/>
                <a:gd name="connsiteX4" fmla="*/ 194553 w 3819727"/>
                <a:gd name="connsiteY4" fmla="*/ 1089498 h 2308698"/>
                <a:gd name="connsiteX5" fmla="*/ 810638 w 3819727"/>
                <a:gd name="connsiteY5" fmla="*/ 1005191 h 2308698"/>
                <a:gd name="connsiteX6" fmla="*/ 966281 w 3819727"/>
                <a:gd name="connsiteY6" fmla="*/ 603115 h 2308698"/>
                <a:gd name="connsiteX7" fmla="*/ 1420238 w 3819727"/>
                <a:gd name="connsiteY7" fmla="*/ 434502 h 2308698"/>
                <a:gd name="connsiteX8" fmla="*/ 1562910 w 3819727"/>
                <a:gd name="connsiteY8" fmla="*/ 505838 h 2308698"/>
                <a:gd name="connsiteX9" fmla="*/ 2016868 w 3819727"/>
                <a:gd name="connsiteY9" fmla="*/ 0 h 2308698"/>
                <a:gd name="connsiteX10" fmla="*/ 2808051 w 3819727"/>
                <a:gd name="connsiteY10" fmla="*/ 32425 h 2308698"/>
                <a:gd name="connsiteX11" fmla="*/ 3197157 w 3819727"/>
                <a:gd name="connsiteY11" fmla="*/ 499353 h 2308698"/>
                <a:gd name="connsiteX12" fmla="*/ 3281464 w 3819727"/>
                <a:gd name="connsiteY12" fmla="*/ 1024647 h 2308698"/>
                <a:gd name="connsiteX13" fmla="*/ 3709481 w 3819727"/>
                <a:gd name="connsiteY13" fmla="*/ 1238655 h 2308698"/>
                <a:gd name="connsiteX14" fmla="*/ 3819727 w 3819727"/>
                <a:gd name="connsiteY14" fmla="*/ 1614791 h 2308698"/>
                <a:gd name="connsiteX15" fmla="*/ 3631659 w 3819727"/>
                <a:gd name="connsiteY15" fmla="*/ 2068749 h 2308698"/>
                <a:gd name="connsiteX16" fmla="*/ 2866417 w 3819727"/>
                <a:gd name="connsiteY16" fmla="*/ 2308698 h 2308698"/>
                <a:gd name="connsiteX17" fmla="*/ 350195 w 3819727"/>
                <a:gd name="connsiteY17" fmla="*/ 2276272 h 2308698"/>
                <a:gd name="connsiteX18" fmla="*/ 103761 w 3819727"/>
                <a:gd name="connsiteY18" fmla="*/ 2075234 h 230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19727" h="2308698">
                  <a:moveTo>
                    <a:pt x="103761" y="2075234"/>
                  </a:moveTo>
                  <a:lnTo>
                    <a:pt x="103761" y="2075234"/>
                  </a:lnTo>
                  <a:lnTo>
                    <a:pt x="103761" y="2010383"/>
                  </a:lnTo>
                  <a:lnTo>
                    <a:pt x="0" y="1504545"/>
                  </a:lnTo>
                  <a:lnTo>
                    <a:pt x="194553" y="1089498"/>
                  </a:lnTo>
                  <a:lnTo>
                    <a:pt x="810638" y="1005191"/>
                  </a:lnTo>
                  <a:lnTo>
                    <a:pt x="966281" y="603115"/>
                  </a:lnTo>
                  <a:lnTo>
                    <a:pt x="1420238" y="434502"/>
                  </a:lnTo>
                  <a:lnTo>
                    <a:pt x="1562910" y="505838"/>
                  </a:lnTo>
                  <a:lnTo>
                    <a:pt x="2016868" y="0"/>
                  </a:lnTo>
                  <a:lnTo>
                    <a:pt x="2808051" y="32425"/>
                  </a:lnTo>
                  <a:lnTo>
                    <a:pt x="3197157" y="499353"/>
                  </a:lnTo>
                  <a:lnTo>
                    <a:pt x="3281464" y="1024647"/>
                  </a:lnTo>
                  <a:lnTo>
                    <a:pt x="3709481" y="1238655"/>
                  </a:lnTo>
                  <a:lnTo>
                    <a:pt x="3819727" y="1614791"/>
                  </a:lnTo>
                  <a:lnTo>
                    <a:pt x="3631659" y="2068749"/>
                  </a:lnTo>
                  <a:lnTo>
                    <a:pt x="2866417" y="2308698"/>
                  </a:lnTo>
                  <a:lnTo>
                    <a:pt x="350195" y="2276272"/>
                  </a:lnTo>
                  <a:lnTo>
                    <a:pt x="103761" y="2075234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4C3F4D7F-CA80-4F5B-A986-A150ABC25F8F}"/>
              </a:ext>
            </a:extLst>
          </p:cNvPr>
          <p:cNvGrpSpPr/>
          <p:nvPr/>
        </p:nvGrpSpPr>
        <p:grpSpPr>
          <a:xfrm>
            <a:off x="7285118" y="2206022"/>
            <a:ext cx="1950483" cy="3364279"/>
            <a:chOff x="7698994" y="1757819"/>
            <a:chExt cx="1950483" cy="3364279"/>
          </a:xfrm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B15AD6AA-8E91-4F25-8EFA-A0622CA043EC}"/>
                </a:ext>
              </a:extLst>
            </p:cNvPr>
            <p:cNvGrpSpPr/>
            <p:nvPr/>
          </p:nvGrpSpPr>
          <p:grpSpPr>
            <a:xfrm>
              <a:off x="7698994" y="1757819"/>
              <a:ext cx="1950483" cy="3364279"/>
              <a:chOff x="6763968" y="1188192"/>
              <a:chExt cx="3257666" cy="4202149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8C831615-EFD2-42EB-BB0B-4B64777CB17C}"/>
                  </a:ext>
                </a:extLst>
              </p:cNvPr>
              <p:cNvSpPr/>
              <p:nvPr/>
            </p:nvSpPr>
            <p:spPr>
              <a:xfrm>
                <a:off x="6763968" y="1195735"/>
                <a:ext cx="3256460" cy="4194606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2032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B65A9D25-1DE2-4EF7-8A83-70F4183E3DDE}"/>
                  </a:ext>
                </a:extLst>
              </p:cNvPr>
              <p:cNvSpPr/>
              <p:nvPr/>
            </p:nvSpPr>
            <p:spPr>
              <a:xfrm>
                <a:off x="6763968" y="1190113"/>
                <a:ext cx="3256460" cy="1004505"/>
              </a:xfrm>
              <a:prstGeom prst="rect">
                <a:avLst/>
              </a:prstGeom>
              <a:solidFill>
                <a:sysClr val="window" lastClr="FFFFFF">
                  <a:lumMod val="6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611624F9-005A-4E2E-9D9A-5CF127DD6261}"/>
                  </a:ext>
                </a:extLst>
              </p:cNvPr>
              <p:cNvSpPr/>
              <p:nvPr/>
            </p:nvSpPr>
            <p:spPr>
              <a:xfrm>
                <a:off x="7263315" y="1573392"/>
                <a:ext cx="2297263" cy="418165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>
                  <a:defRPr/>
                </a:pPr>
                <a:r>
                  <a:rPr lang="en-GB" sz="2000" b="1" kern="0">
                    <a:solidFill>
                      <a:prstClr val="white">
                        <a:lumMod val="65000"/>
                      </a:prstClr>
                    </a:solidFill>
                    <a:latin typeface="Consolas" panose="020B0609020204030204" pitchFamily="49" charset="0"/>
                  </a:rPr>
                  <a:t>https...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756AF8CA-4173-4416-8C82-A4C170672F09}"/>
                  </a:ext>
                </a:extLst>
              </p:cNvPr>
              <p:cNvSpPr/>
              <p:nvPr/>
            </p:nvSpPr>
            <p:spPr>
              <a:xfrm>
                <a:off x="9625114" y="1188192"/>
                <a:ext cx="396520" cy="278268"/>
              </a:xfrm>
              <a:prstGeom prst="rect">
                <a:avLst/>
              </a:prstGeom>
              <a:solidFill>
                <a:srgbClr val="C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A5A609AB-55B3-4BE9-AEED-1C867C4272F4}"/>
                  </a:ext>
                </a:extLst>
              </p:cNvPr>
              <p:cNvSpPr/>
              <p:nvPr/>
            </p:nvSpPr>
            <p:spPr>
              <a:xfrm>
                <a:off x="9164059" y="1188192"/>
                <a:ext cx="396520" cy="278268"/>
              </a:xfrm>
              <a:prstGeom prst="rect">
                <a:avLst/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F413A09F-616B-45D8-AC43-F72452AB91C1}"/>
                  </a:ext>
                </a:extLst>
              </p:cNvPr>
              <p:cNvSpPr/>
              <p:nvPr/>
            </p:nvSpPr>
            <p:spPr>
              <a:xfrm>
                <a:off x="8702217" y="1188192"/>
                <a:ext cx="396520" cy="278268"/>
              </a:xfrm>
              <a:prstGeom prst="rect">
                <a:avLst/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20" name="Isosceles Triangle 119">
                <a:extLst>
                  <a:ext uri="{FF2B5EF4-FFF2-40B4-BE49-F238E27FC236}">
                    <a16:creationId xmlns:a16="http://schemas.microsoft.com/office/drawing/2014/main" id="{C4139E99-0778-4675-8FD9-D423B547A1CD}"/>
                  </a:ext>
                </a:extLst>
              </p:cNvPr>
              <p:cNvSpPr/>
              <p:nvPr/>
            </p:nvSpPr>
            <p:spPr>
              <a:xfrm rot="16200000">
                <a:off x="6876308" y="1698472"/>
                <a:ext cx="255155" cy="159346"/>
              </a:xfrm>
              <a:prstGeom prst="triangle">
                <a:avLst/>
              </a:prstGeom>
              <a:solidFill>
                <a:sysClr val="windowText" lastClr="000000">
                  <a:lumMod val="75000"/>
                  <a:lumOff val="2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77D3EB8A-2026-400B-9C42-A6ABBC7AAD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39983" y="1650941"/>
                <a:ext cx="278937" cy="0"/>
              </a:xfrm>
              <a:prstGeom prst="line">
                <a:avLst/>
              </a:prstGeom>
              <a:noFill/>
              <a:ln w="41275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0AB293B2-2792-4A89-9CF3-DFAB84D86B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39983" y="1910737"/>
                <a:ext cx="278937" cy="0"/>
              </a:xfrm>
              <a:prstGeom prst="line">
                <a:avLst/>
              </a:prstGeom>
              <a:noFill/>
              <a:ln w="41275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CFB24E4C-E8FB-48FE-97DA-CD91DCAC62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39983" y="1780411"/>
                <a:ext cx="278937" cy="0"/>
              </a:xfrm>
              <a:prstGeom prst="line">
                <a:avLst/>
              </a:prstGeom>
              <a:noFill/>
              <a:ln w="41275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5DA20A19-B53A-4F1F-9CE4-653D93B72E81}"/>
                  </a:ext>
                </a:extLst>
              </p:cNvPr>
              <p:cNvGrpSpPr/>
              <p:nvPr/>
            </p:nvGrpSpPr>
            <p:grpSpPr>
              <a:xfrm>
                <a:off x="9745492" y="1259858"/>
                <a:ext cx="166801" cy="125053"/>
                <a:chOff x="6250177" y="1290073"/>
                <a:chExt cx="96832" cy="54279"/>
              </a:xfrm>
            </p:grpSpPr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DBF67F3B-995D-4C2F-AFDE-2EFB3558400D}"/>
                    </a:ext>
                  </a:extLst>
                </p:cNvPr>
                <p:cNvCxnSpPr/>
                <p:nvPr/>
              </p:nvCxnSpPr>
              <p:spPr>
                <a:xfrm>
                  <a:off x="6250307" y="1290078"/>
                  <a:ext cx="96702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3B57B947-6743-4FB3-9F13-29C6019A60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250177" y="1290073"/>
                  <a:ext cx="96702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</p:grp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3D7AB6A-9D2D-4D83-B4C5-6336980C1A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91682" y="1393459"/>
                <a:ext cx="217560" cy="0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1B65B358-3458-4118-9BAB-41E51FEAECC0}"/>
                  </a:ext>
                </a:extLst>
              </p:cNvPr>
              <p:cNvGrpSpPr/>
              <p:nvPr/>
            </p:nvGrpSpPr>
            <p:grpSpPr>
              <a:xfrm>
                <a:off x="9260184" y="1260021"/>
                <a:ext cx="198355" cy="120716"/>
                <a:chOff x="5770527" y="1244809"/>
                <a:chExt cx="126354" cy="56133"/>
              </a:xfrm>
            </p:grpSpPr>
            <p:cxnSp>
              <p:nvCxnSpPr>
                <p:cNvPr id="127" name="Straight Connector 126">
                  <a:extLst>
                    <a:ext uri="{FF2B5EF4-FFF2-40B4-BE49-F238E27FC236}">
                      <a16:creationId xmlns:a16="http://schemas.microsoft.com/office/drawing/2014/main" id="{4BA67724-8598-45BE-885E-13640BC4AF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70527" y="1300942"/>
                  <a:ext cx="126293" cy="0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28" name="Straight Connector 127">
                  <a:extLst>
                    <a:ext uri="{FF2B5EF4-FFF2-40B4-BE49-F238E27FC236}">
                      <a16:creationId xmlns:a16="http://schemas.microsoft.com/office/drawing/2014/main" id="{F46B67FC-8DEB-4FE7-99ED-B424478F8D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70583" y="1245205"/>
                  <a:ext cx="126298" cy="0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29" name="Straight Connector 128">
                  <a:extLst>
                    <a:ext uri="{FF2B5EF4-FFF2-40B4-BE49-F238E27FC236}">
                      <a16:creationId xmlns:a16="http://schemas.microsoft.com/office/drawing/2014/main" id="{79F52A67-2AB2-490B-842A-432607A5DD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94816" y="1244809"/>
                  <a:ext cx="0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DF84FBE0-9452-434E-9306-F1C670744C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73407" y="1244817"/>
                  <a:ext cx="0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</p:grpSp>
        </p:grp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DFC31141-5D79-4E82-84AE-17DB38192352}"/>
                </a:ext>
              </a:extLst>
            </p:cNvPr>
            <p:cNvSpPr/>
            <p:nvPr/>
          </p:nvSpPr>
          <p:spPr>
            <a:xfrm>
              <a:off x="8193032" y="3732363"/>
              <a:ext cx="982555" cy="584775"/>
            </a:xfrm>
            <a:prstGeom prst="rect">
              <a:avLst/>
            </a:prstGeom>
            <a:solidFill>
              <a:srgbClr val="E2C200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3200" b="1">
                  <a:solidFill>
                    <a:prstClr val="black">
                      <a:lumMod val="65000"/>
                      <a:lumOff val="35000"/>
                    </a:prstClr>
                  </a:solidFill>
                  <a:latin typeface="Consolas" panose="020B0609020204030204" pitchFamily="49" charset="0"/>
                </a:rPr>
                <a:t>DOM</a:t>
              </a:r>
              <a:endParaRPr lang="en-GB" sz="3200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</a:endParaRPr>
            </a:p>
          </p:txBody>
        </p:sp>
      </p:grpSp>
      <p:sp>
        <p:nvSpPr>
          <p:cNvPr id="135" name="TextBox 134">
            <a:extLst>
              <a:ext uri="{FF2B5EF4-FFF2-40B4-BE49-F238E27FC236}">
                <a16:creationId xmlns:a16="http://schemas.microsoft.com/office/drawing/2014/main" id="{000C837E-6F01-4B69-A6B9-73E443E982A2}"/>
              </a:ext>
            </a:extLst>
          </p:cNvPr>
          <p:cNvSpPr txBox="1"/>
          <p:nvPr/>
        </p:nvSpPr>
        <p:spPr>
          <a:xfrm>
            <a:off x="3831113" y="3579769"/>
            <a:ext cx="2065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prstClr val="black"/>
                </a:solidFill>
                <a:latin typeface="+mj-lt"/>
              </a:rPr>
              <a:t>ASP.NET Core</a:t>
            </a:r>
          </a:p>
        </p:txBody>
      </p:sp>
      <p:pic>
        <p:nvPicPr>
          <p:cNvPr id="136" name="Graphic 135" descr="Line Arrow: Clockwise curve">
            <a:extLst>
              <a:ext uri="{FF2B5EF4-FFF2-40B4-BE49-F238E27FC236}">
                <a16:creationId xmlns:a16="http://schemas.microsoft.com/office/drawing/2014/main" id="{AEE7D39D-884C-4DC0-8557-489E4F2146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7097434">
            <a:off x="6430908" y="3963270"/>
            <a:ext cx="911865" cy="1492262"/>
          </a:xfrm>
          <a:prstGeom prst="rect">
            <a:avLst/>
          </a:prstGeom>
          <a:effectLst/>
        </p:spPr>
      </p:pic>
      <p:pic>
        <p:nvPicPr>
          <p:cNvPr id="137" name="Graphic 136" descr="Line Arrow: Clockwise curve">
            <a:extLst>
              <a:ext uri="{FF2B5EF4-FFF2-40B4-BE49-F238E27FC236}">
                <a16:creationId xmlns:a16="http://schemas.microsoft.com/office/drawing/2014/main" id="{7893083A-0448-4A22-BFBB-5111F89B01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7097434" flipH="1" flipV="1">
            <a:off x="6467133" y="3520016"/>
            <a:ext cx="911864" cy="1492262"/>
          </a:xfrm>
          <a:prstGeom prst="rect">
            <a:avLst/>
          </a:prstGeom>
          <a:effectLst/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1224A91F-626B-4095-9AF2-52376EA424E7}"/>
              </a:ext>
            </a:extLst>
          </p:cNvPr>
          <p:cNvSpPr txBox="1"/>
          <p:nvPr/>
        </p:nvSpPr>
        <p:spPr>
          <a:xfrm>
            <a:off x="6482078" y="4288360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Calibri" panose="020F0502020204030204"/>
              </a:rPr>
              <a:t>SignalR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0D27C2E0-E635-4952-A763-09DF24A02498}"/>
              </a:ext>
            </a:extLst>
          </p:cNvPr>
          <p:cNvSpPr txBox="1"/>
          <p:nvPr/>
        </p:nvSpPr>
        <p:spPr>
          <a:xfrm>
            <a:off x="4762609" y="1189038"/>
            <a:ext cx="2571410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spc="-100" dirty="0">
                <a:ln w="3175">
                  <a:noFill/>
                </a:ln>
                <a:solidFill>
                  <a:schemeClr val="bg1"/>
                </a:solidFill>
                <a:cs typeface="Segoe UI" pitchFamily="34" charset="0"/>
              </a:rPr>
              <a:t>Blazor Server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0B9CD836-6997-4F72-8905-1098A8E0CB22}"/>
              </a:ext>
            </a:extLst>
          </p:cNvPr>
          <p:cNvGrpSpPr/>
          <p:nvPr/>
        </p:nvGrpSpPr>
        <p:grpSpPr>
          <a:xfrm>
            <a:off x="3664420" y="4061811"/>
            <a:ext cx="2259720" cy="1453971"/>
            <a:chOff x="2044967" y="2752181"/>
            <a:chExt cx="2259720" cy="1453971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E3AB6488-3E31-45AD-A6C5-42A1900F88A0}"/>
                </a:ext>
              </a:extLst>
            </p:cNvPr>
            <p:cNvGrpSpPr/>
            <p:nvPr/>
          </p:nvGrpSpPr>
          <p:grpSpPr>
            <a:xfrm>
              <a:off x="2044967" y="2752181"/>
              <a:ext cx="2259720" cy="1453971"/>
              <a:chOff x="784337" y="2272787"/>
              <a:chExt cx="2259720" cy="1453971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113629AD-D1DA-449B-90F6-A0800006048E}"/>
                  </a:ext>
                </a:extLst>
              </p:cNvPr>
              <p:cNvSpPr/>
              <p:nvPr/>
            </p:nvSpPr>
            <p:spPr>
              <a:xfrm>
                <a:off x="784337" y="2272787"/>
                <a:ext cx="2259720" cy="1453971"/>
              </a:xfrm>
              <a:prstGeom prst="roundRect">
                <a:avLst>
                  <a:gd name="adj" fmla="val 6024"/>
                </a:avLst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F804680F-4D0C-4D23-865E-BE564387B7E8}"/>
                  </a:ext>
                </a:extLst>
              </p:cNvPr>
              <p:cNvGrpSpPr/>
              <p:nvPr/>
            </p:nvGrpSpPr>
            <p:grpSpPr>
              <a:xfrm>
                <a:off x="1204474" y="2411592"/>
                <a:ext cx="1442545" cy="339191"/>
                <a:chOff x="977953" y="2433131"/>
                <a:chExt cx="6182954" cy="1453829"/>
              </a:xfrm>
              <a:solidFill>
                <a:sysClr val="windowText" lastClr="000000"/>
              </a:solidFill>
              <a:effectLst/>
            </p:grpSpPr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A9BEB48C-B304-4BD2-9BDB-CEF0A84E0489}"/>
                    </a:ext>
                  </a:extLst>
                </p:cNvPr>
                <p:cNvSpPr/>
                <p:nvPr/>
              </p:nvSpPr>
              <p:spPr>
                <a:xfrm>
                  <a:off x="2256408" y="2433131"/>
                  <a:ext cx="290494" cy="1452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94" h="1452467">
                      <a:moveTo>
                        <a:pt x="0" y="0"/>
                      </a:moveTo>
                      <a:lnTo>
                        <a:pt x="290494" y="0"/>
                      </a:lnTo>
                      <a:lnTo>
                        <a:pt x="290494" y="1452467"/>
                      </a:lnTo>
                      <a:lnTo>
                        <a:pt x="0" y="14524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07CE2548-04A9-4E6C-8E72-3A2372B267BE}"/>
                    </a:ext>
                  </a:extLst>
                </p:cNvPr>
                <p:cNvSpPr/>
                <p:nvPr/>
              </p:nvSpPr>
              <p:spPr>
                <a:xfrm>
                  <a:off x="977953" y="2435236"/>
                  <a:ext cx="1159869" cy="1450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869" h="1450362">
                      <a:moveTo>
                        <a:pt x="0" y="0"/>
                      </a:moveTo>
                      <a:lnTo>
                        <a:pt x="290493" y="0"/>
                      </a:lnTo>
                      <a:lnTo>
                        <a:pt x="290493" y="366274"/>
                      </a:lnTo>
                      <a:cubicBezTo>
                        <a:pt x="355047" y="329787"/>
                        <a:pt x="421356" y="306281"/>
                        <a:pt x="489418" y="295756"/>
                      </a:cubicBezTo>
                      <a:cubicBezTo>
                        <a:pt x="557481" y="285231"/>
                        <a:pt x="623789" y="286283"/>
                        <a:pt x="688343" y="298914"/>
                      </a:cubicBezTo>
                      <a:cubicBezTo>
                        <a:pt x="752897" y="311544"/>
                        <a:pt x="813592" y="334348"/>
                        <a:pt x="870428" y="367327"/>
                      </a:cubicBezTo>
                      <a:cubicBezTo>
                        <a:pt x="927264" y="400306"/>
                        <a:pt x="977082" y="441704"/>
                        <a:pt x="1019885" y="491523"/>
                      </a:cubicBezTo>
                      <a:cubicBezTo>
                        <a:pt x="1062687" y="541342"/>
                        <a:pt x="1096718" y="598178"/>
                        <a:pt x="1121978" y="662030"/>
                      </a:cubicBezTo>
                      <a:cubicBezTo>
                        <a:pt x="1147239" y="725883"/>
                        <a:pt x="1159869" y="794998"/>
                        <a:pt x="1159869" y="869375"/>
                      </a:cubicBezTo>
                      <a:cubicBezTo>
                        <a:pt x="1159869" y="949366"/>
                        <a:pt x="1144783" y="1024796"/>
                        <a:pt x="1114611" y="1095666"/>
                      </a:cubicBezTo>
                      <a:cubicBezTo>
                        <a:pt x="1084439" y="1166535"/>
                        <a:pt x="1043040" y="1228282"/>
                        <a:pt x="990414" y="1280908"/>
                      </a:cubicBezTo>
                      <a:cubicBezTo>
                        <a:pt x="937789" y="1333533"/>
                        <a:pt x="876392" y="1374932"/>
                        <a:pt x="806225" y="1405104"/>
                      </a:cubicBezTo>
                      <a:cubicBezTo>
                        <a:pt x="736057" y="1435276"/>
                        <a:pt x="660978" y="1450362"/>
                        <a:pt x="580987" y="1450362"/>
                      </a:cubicBezTo>
                      <a:cubicBezTo>
                        <a:pt x="500996" y="1450362"/>
                        <a:pt x="425566" y="1435276"/>
                        <a:pt x="354697" y="1405104"/>
                      </a:cubicBezTo>
                      <a:cubicBezTo>
                        <a:pt x="283827" y="1374932"/>
                        <a:pt x="222080" y="1333533"/>
                        <a:pt x="169454" y="1280908"/>
                      </a:cubicBezTo>
                      <a:cubicBezTo>
                        <a:pt x="116829" y="1228282"/>
                        <a:pt x="75430" y="1166535"/>
                        <a:pt x="45258" y="1095666"/>
                      </a:cubicBezTo>
                      <a:cubicBezTo>
                        <a:pt x="15086" y="1024796"/>
                        <a:pt x="0" y="949366"/>
                        <a:pt x="0" y="869375"/>
                      </a:cubicBezTo>
                      <a:lnTo>
                        <a:pt x="0" y="0"/>
                      </a:lnTo>
                      <a:close/>
                      <a:moveTo>
                        <a:pt x="580987" y="578882"/>
                      </a:moveTo>
                      <a:cubicBezTo>
                        <a:pt x="540290" y="578882"/>
                        <a:pt x="502399" y="586600"/>
                        <a:pt x="467316" y="602037"/>
                      </a:cubicBezTo>
                      <a:cubicBezTo>
                        <a:pt x="432232" y="617474"/>
                        <a:pt x="401709" y="638173"/>
                        <a:pt x="375747" y="664135"/>
                      </a:cubicBezTo>
                      <a:cubicBezTo>
                        <a:pt x="349785" y="690097"/>
                        <a:pt x="329085" y="720971"/>
                        <a:pt x="313649" y="756756"/>
                      </a:cubicBezTo>
                      <a:cubicBezTo>
                        <a:pt x="298212" y="792542"/>
                        <a:pt x="290493" y="830081"/>
                        <a:pt x="290493" y="869375"/>
                      </a:cubicBezTo>
                      <a:cubicBezTo>
                        <a:pt x="290493" y="910073"/>
                        <a:pt x="298212" y="947963"/>
                        <a:pt x="313649" y="983047"/>
                      </a:cubicBezTo>
                      <a:cubicBezTo>
                        <a:pt x="329085" y="1018130"/>
                        <a:pt x="349785" y="1048653"/>
                        <a:pt x="375747" y="1074615"/>
                      </a:cubicBezTo>
                      <a:cubicBezTo>
                        <a:pt x="401709" y="1100577"/>
                        <a:pt x="432232" y="1121277"/>
                        <a:pt x="467316" y="1136713"/>
                      </a:cubicBezTo>
                      <a:cubicBezTo>
                        <a:pt x="502399" y="1152150"/>
                        <a:pt x="540290" y="1159869"/>
                        <a:pt x="580987" y="1159869"/>
                      </a:cubicBezTo>
                      <a:cubicBezTo>
                        <a:pt x="620281" y="1159869"/>
                        <a:pt x="657470" y="1152150"/>
                        <a:pt x="692553" y="1136713"/>
                      </a:cubicBezTo>
                      <a:cubicBezTo>
                        <a:pt x="727637" y="1121277"/>
                        <a:pt x="758511" y="1100577"/>
                        <a:pt x="785174" y="1074615"/>
                      </a:cubicBezTo>
                      <a:cubicBezTo>
                        <a:pt x="811838" y="1048653"/>
                        <a:pt x="832537" y="1018130"/>
                        <a:pt x="847273" y="983047"/>
                      </a:cubicBezTo>
                      <a:cubicBezTo>
                        <a:pt x="862008" y="947963"/>
                        <a:pt x="869375" y="910073"/>
                        <a:pt x="869375" y="869375"/>
                      </a:cubicBezTo>
                      <a:cubicBezTo>
                        <a:pt x="869375" y="830081"/>
                        <a:pt x="862008" y="792542"/>
                        <a:pt x="847273" y="756756"/>
                      </a:cubicBezTo>
                      <a:cubicBezTo>
                        <a:pt x="832537" y="720971"/>
                        <a:pt x="811838" y="690097"/>
                        <a:pt x="785174" y="664135"/>
                      </a:cubicBezTo>
                      <a:cubicBezTo>
                        <a:pt x="758511" y="638173"/>
                        <a:pt x="727637" y="617474"/>
                        <a:pt x="692553" y="602037"/>
                      </a:cubicBezTo>
                      <a:cubicBezTo>
                        <a:pt x="657470" y="586600"/>
                        <a:pt x="620281" y="578882"/>
                        <a:pt x="580987" y="578882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ADD490B0-D851-418E-95FA-9EF39F003FF0}"/>
                    </a:ext>
                  </a:extLst>
                </p:cNvPr>
                <p:cNvSpPr/>
                <p:nvPr/>
              </p:nvSpPr>
              <p:spPr>
                <a:xfrm>
                  <a:off x="6419938" y="2746780"/>
                  <a:ext cx="740969" cy="1138818"/>
                </a:xfrm>
                <a:custGeom>
                  <a:avLst/>
                  <a:gdLst>
                    <a:gd name="connsiteX0" fmla="*/ 452311 w 740969"/>
                    <a:gd name="connsiteY0" fmla="*/ 15642 h 1138818"/>
                    <a:gd name="connsiteX1" fmla="*/ 359571 w 740969"/>
                    <a:gd name="connsiteY1" fmla="*/ 44332 h 1138818"/>
                    <a:gd name="connsiteX2" fmla="*/ 426268 w 740969"/>
                    <a:gd name="connsiteY2" fmla="*/ 21049 h 1138818"/>
                    <a:gd name="connsiteX3" fmla="*/ 467481 w 740969"/>
                    <a:gd name="connsiteY3" fmla="*/ 12492 h 1138818"/>
                    <a:gd name="connsiteX4" fmla="*/ 452311 w 740969"/>
                    <a:gd name="connsiteY4" fmla="*/ 15642 h 1138818"/>
                    <a:gd name="connsiteX5" fmla="*/ 460211 w 740969"/>
                    <a:gd name="connsiteY5" fmla="*/ 13198 h 1138818"/>
                    <a:gd name="connsiteX6" fmla="*/ 580987 w 740969"/>
                    <a:gd name="connsiteY6" fmla="*/ 0 h 1138818"/>
                    <a:gd name="connsiteX7" fmla="*/ 740969 w 740969"/>
                    <a:gd name="connsiteY7" fmla="*/ 0 h 1138818"/>
                    <a:gd name="connsiteX8" fmla="*/ 740969 w 740969"/>
                    <a:gd name="connsiteY8" fmla="*/ 28121 h 1138818"/>
                    <a:gd name="connsiteX9" fmla="*/ 740969 w 740969"/>
                    <a:gd name="connsiteY9" fmla="*/ 290493 h 1138818"/>
                    <a:gd name="connsiteX10" fmla="*/ 580987 w 740969"/>
                    <a:gd name="connsiteY10" fmla="*/ 290493 h 1138818"/>
                    <a:gd name="connsiteX11" fmla="*/ 467315 w 740969"/>
                    <a:gd name="connsiteY11" fmla="*/ 313648 h 1138818"/>
                    <a:gd name="connsiteX12" fmla="*/ 464958 w 740969"/>
                    <a:gd name="connsiteY12" fmla="*/ 314947 h 1138818"/>
                    <a:gd name="connsiteX13" fmla="*/ 464954 w 740969"/>
                    <a:gd name="connsiteY13" fmla="*/ 314948 h 1138818"/>
                    <a:gd name="connsiteX14" fmla="*/ 459713 w 740969"/>
                    <a:gd name="connsiteY14" fmla="*/ 317835 h 1138818"/>
                    <a:gd name="connsiteX15" fmla="*/ 382297 w 740969"/>
                    <a:gd name="connsiteY15" fmla="*/ 370335 h 1138818"/>
                    <a:gd name="connsiteX16" fmla="*/ 375747 w 740969"/>
                    <a:gd name="connsiteY16" fmla="*/ 375746 h 1138818"/>
                    <a:gd name="connsiteX17" fmla="*/ 313648 w 740969"/>
                    <a:gd name="connsiteY17" fmla="*/ 468367 h 1138818"/>
                    <a:gd name="connsiteX18" fmla="*/ 290493 w 740969"/>
                    <a:gd name="connsiteY18" fmla="*/ 580986 h 1138818"/>
                    <a:gd name="connsiteX19" fmla="*/ 290493 w 740969"/>
                    <a:gd name="connsiteY19" fmla="*/ 624778 h 1138818"/>
                    <a:gd name="connsiteX20" fmla="*/ 286283 w 740969"/>
                    <a:gd name="connsiteY20" fmla="*/ 582871 h 1138818"/>
                    <a:gd name="connsiteX21" fmla="*/ 286283 w 740969"/>
                    <a:gd name="connsiteY21" fmla="*/ 582872 h 1138818"/>
                    <a:gd name="connsiteX22" fmla="*/ 290493 w 740969"/>
                    <a:gd name="connsiteY22" fmla="*/ 624779 h 1138818"/>
                    <a:gd name="connsiteX23" fmla="*/ 290493 w 740969"/>
                    <a:gd name="connsiteY23" fmla="*/ 1087903 h 1138818"/>
                    <a:gd name="connsiteX24" fmla="*/ 290493 w 740969"/>
                    <a:gd name="connsiteY24" fmla="*/ 1138818 h 1138818"/>
                    <a:gd name="connsiteX25" fmla="*/ 286283 w 740969"/>
                    <a:gd name="connsiteY25" fmla="*/ 1138818 h 1138818"/>
                    <a:gd name="connsiteX26" fmla="*/ 0 w 740969"/>
                    <a:gd name="connsiteY26" fmla="*/ 1138818 h 1138818"/>
                    <a:gd name="connsiteX27" fmla="*/ 0 w 740969"/>
                    <a:gd name="connsiteY27" fmla="*/ 580987 h 1138818"/>
                    <a:gd name="connsiteX28" fmla="*/ 0 w 740969"/>
                    <a:gd name="connsiteY28" fmla="*/ 539501 h 1138818"/>
                    <a:gd name="connsiteX29" fmla="*/ 7105 w 740969"/>
                    <a:gd name="connsiteY29" fmla="*/ 466306 h 1138818"/>
                    <a:gd name="connsiteX30" fmla="*/ 41048 w 740969"/>
                    <a:gd name="connsiteY30" fmla="*/ 356581 h 1138818"/>
                    <a:gd name="connsiteX31" fmla="*/ 165244 w 740969"/>
                    <a:gd name="connsiteY31" fmla="*/ 171339 h 1138818"/>
                    <a:gd name="connsiteX32" fmla="*/ 251024 w 740969"/>
                    <a:gd name="connsiteY32" fmla="*/ 100821 h 1138818"/>
                    <a:gd name="connsiteX33" fmla="*/ 329572 w 740969"/>
                    <a:gd name="connsiteY33" fmla="*/ 58430 h 1138818"/>
                    <a:gd name="connsiteX34" fmla="*/ 350487 w 740969"/>
                    <a:gd name="connsiteY34" fmla="*/ 47143 h 1138818"/>
                    <a:gd name="connsiteX35" fmla="*/ 359571 w 740969"/>
                    <a:gd name="connsiteY35" fmla="*/ 44333 h 1138818"/>
                    <a:gd name="connsiteX36" fmla="*/ 452311 w 740969"/>
                    <a:gd name="connsiteY36" fmla="*/ 15643 h 1138818"/>
                    <a:gd name="connsiteX37" fmla="*/ 467481 w 740969"/>
                    <a:gd name="connsiteY37" fmla="*/ 12493 h 1138818"/>
                    <a:gd name="connsiteX38" fmla="*/ 502311 w 740969"/>
                    <a:gd name="connsiteY38" fmla="*/ 5262 h 1138818"/>
                    <a:gd name="connsiteX39" fmla="*/ 580987 w 740969"/>
                    <a:gd name="connsiteY39" fmla="*/ 0 h 1138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740969" h="1138818">
                      <a:moveTo>
                        <a:pt x="452311" y="15642"/>
                      </a:moveTo>
                      <a:lnTo>
                        <a:pt x="359571" y="44332"/>
                      </a:lnTo>
                      <a:lnTo>
                        <a:pt x="426268" y="21049"/>
                      </a:lnTo>
                      <a:close/>
                      <a:moveTo>
                        <a:pt x="467481" y="12492"/>
                      </a:moveTo>
                      <a:lnTo>
                        <a:pt x="452311" y="15642"/>
                      </a:lnTo>
                      <a:lnTo>
                        <a:pt x="460211" y="13198"/>
                      </a:lnTo>
                      <a:close/>
                      <a:moveTo>
                        <a:pt x="580987" y="0"/>
                      </a:moveTo>
                      <a:lnTo>
                        <a:pt x="740969" y="0"/>
                      </a:lnTo>
                      <a:lnTo>
                        <a:pt x="740969" y="28121"/>
                      </a:lnTo>
                      <a:lnTo>
                        <a:pt x="740969" y="290493"/>
                      </a:lnTo>
                      <a:lnTo>
                        <a:pt x="580987" y="290493"/>
                      </a:lnTo>
                      <a:cubicBezTo>
                        <a:pt x="540289" y="290493"/>
                        <a:pt x="502399" y="298212"/>
                        <a:pt x="467315" y="313648"/>
                      </a:cubicBezTo>
                      <a:lnTo>
                        <a:pt x="464958" y="314947"/>
                      </a:lnTo>
                      <a:lnTo>
                        <a:pt x="464954" y="314948"/>
                      </a:lnTo>
                      <a:lnTo>
                        <a:pt x="459713" y="317835"/>
                      </a:lnTo>
                      <a:lnTo>
                        <a:pt x="382297" y="370335"/>
                      </a:lnTo>
                      <a:lnTo>
                        <a:pt x="375747" y="375746"/>
                      </a:lnTo>
                      <a:cubicBezTo>
                        <a:pt x="349784" y="401708"/>
                        <a:pt x="329085" y="432581"/>
                        <a:pt x="313648" y="468367"/>
                      </a:cubicBezTo>
                      <a:cubicBezTo>
                        <a:pt x="298211" y="504152"/>
                        <a:pt x="290493" y="541692"/>
                        <a:pt x="290493" y="580986"/>
                      </a:cubicBezTo>
                      <a:lnTo>
                        <a:pt x="290493" y="624778"/>
                      </a:lnTo>
                      <a:lnTo>
                        <a:pt x="286283" y="582871"/>
                      </a:lnTo>
                      <a:lnTo>
                        <a:pt x="286283" y="582872"/>
                      </a:lnTo>
                      <a:lnTo>
                        <a:pt x="290493" y="624779"/>
                      </a:lnTo>
                      <a:lnTo>
                        <a:pt x="290493" y="1087903"/>
                      </a:lnTo>
                      <a:lnTo>
                        <a:pt x="290493" y="1138818"/>
                      </a:lnTo>
                      <a:lnTo>
                        <a:pt x="286283" y="1138818"/>
                      </a:lnTo>
                      <a:lnTo>
                        <a:pt x="0" y="1138818"/>
                      </a:lnTo>
                      <a:lnTo>
                        <a:pt x="0" y="580987"/>
                      </a:lnTo>
                      <a:lnTo>
                        <a:pt x="0" y="539501"/>
                      </a:lnTo>
                      <a:lnTo>
                        <a:pt x="7105" y="466306"/>
                      </a:lnTo>
                      <a:cubicBezTo>
                        <a:pt x="14648" y="428591"/>
                        <a:pt x="25962" y="392016"/>
                        <a:pt x="41048" y="356581"/>
                      </a:cubicBezTo>
                      <a:cubicBezTo>
                        <a:pt x="71220" y="285712"/>
                        <a:pt x="112619" y="223965"/>
                        <a:pt x="165244" y="171339"/>
                      </a:cubicBezTo>
                      <a:cubicBezTo>
                        <a:pt x="191557" y="145027"/>
                        <a:pt x="220150" y="121521"/>
                        <a:pt x="251024" y="100821"/>
                      </a:cubicBezTo>
                      <a:lnTo>
                        <a:pt x="329572" y="58430"/>
                      </a:lnTo>
                      <a:lnTo>
                        <a:pt x="350487" y="47143"/>
                      </a:lnTo>
                      <a:lnTo>
                        <a:pt x="359571" y="44333"/>
                      </a:lnTo>
                      <a:lnTo>
                        <a:pt x="452311" y="15643"/>
                      </a:lnTo>
                      <a:lnTo>
                        <a:pt x="467481" y="12493"/>
                      </a:lnTo>
                      <a:lnTo>
                        <a:pt x="502311" y="5262"/>
                      </a:lnTo>
                      <a:cubicBezTo>
                        <a:pt x="528098" y="1754"/>
                        <a:pt x="554323" y="0"/>
                        <a:pt x="580987" y="0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903AFFA5-7305-49ED-B07E-98294076AF22}"/>
                    </a:ext>
                  </a:extLst>
                </p:cNvPr>
                <p:cNvSpPr/>
                <p:nvPr/>
              </p:nvSpPr>
              <p:spPr>
                <a:xfrm>
                  <a:off x="3937123" y="2723624"/>
                  <a:ext cx="1138818" cy="1161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818" h="1161974">
                      <a:moveTo>
                        <a:pt x="0" y="0"/>
                      </a:moveTo>
                      <a:lnTo>
                        <a:pt x="1138818" y="0"/>
                      </a:lnTo>
                      <a:lnTo>
                        <a:pt x="549411" y="871481"/>
                      </a:lnTo>
                      <a:lnTo>
                        <a:pt x="1138818" y="871481"/>
                      </a:lnTo>
                      <a:lnTo>
                        <a:pt x="1138818" y="1161974"/>
                      </a:lnTo>
                      <a:lnTo>
                        <a:pt x="0" y="1161974"/>
                      </a:lnTo>
                      <a:lnTo>
                        <a:pt x="591512" y="290494"/>
                      </a:lnTo>
                      <a:lnTo>
                        <a:pt x="0" y="29049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813A3405-5798-4098-AD36-FCDC89FFAD82}"/>
                    </a:ext>
                  </a:extLst>
                </p:cNvPr>
                <p:cNvSpPr/>
                <p:nvPr/>
              </p:nvSpPr>
              <p:spPr>
                <a:xfrm>
                  <a:off x="5166953" y="2723624"/>
                  <a:ext cx="1157763" cy="1161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763" h="1161974">
                      <a:moveTo>
                        <a:pt x="578881" y="0"/>
                      </a:moveTo>
                      <a:cubicBezTo>
                        <a:pt x="654662" y="0"/>
                        <a:pt x="727286" y="14736"/>
                        <a:pt x="796751" y="44206"/>
                      </a:cubicBezTo>
                      <a:cubicBezTo>
                        <a:pt x="866217" y="73676"/>
                        <a:pt x="927965" y="114023"/>
                        <a:pt x="981993" y="165245"/>
                      </a:cubicBezTo>
                      <a:cubicBezTo>
                        <a:pt x="1036023" y="216467"/>
                        <a:pt x="1078825" y="277513"/>
                        <a:pt x="1110400" y="348382"/>
                      </a:cubicBezTo>
                      <a:cubicBezTo>
                        <a:pt x="1141975" y="419251"/>
                        <a:pt x="1157763" y="496786"/>
                        <a:pt x="1157763" y="580987"/>
                      </a:cubicBezTo>
                      <a:cubicBezTo>
                        <a:pt x="1157763" y="660978"/>
                        <a:pt x="1142677" y="736408"/>
                        <a:pt x="1112505" y="807278"/>
                      </a:cubicBezTo>
                      <a:cubicBezTo>
                        <a:pt x="1082333" y="878147"/>
                        <a:pt x="1040935" y="939894"/>
                        <a:pt x="988309" y="992520"/>
                      </a:cubicBezTo>
                      <a:cubicBezTo>
                        <a:pt x="935683" y="1045145"/>
                        <a:pt x="874287" y="1086544"/>
                        <a:pt x="804119" y="1116716"/>
                      </a:cubicBezTo>
                      <a:cubicBezTo>
                        <a:pt x="733952" y="1146888"/>
                        <a:pt x="658872" y="1161974"/>
                        <a:pt x="578881" y="1161974"/>
                      </a:cubicBezTo>
                      <a:cubicBezTo>
                        <a:pt x="503101" y="1161974"/>
                        <a:pt x="430477" y="1147239"/>
                        <a:pt x="361012" y="1117769"/>
                      </a:cubicBezTo>
                      <a:cubicBezTo>
                        <a:pt x="291546" y="1088298"/>
                        <a:pt x="229799" y="1047952"/>
                        <a:pt x="175769" y="996730"/>
                      </a:cubicBezTo>
                      <a:cubicBezTo>
                        <a:pt x="121740" y="945507"/>
                        <a:pt x="78938" y="884462"/>
                        <a:pt x="47363" y="813593"/>
                      </a:cubicBezTo>
                      <a:cubicBezTo>
                        <a:pt x="15788" y="742723"/>
                        <a:pt x="0" y="665188"/>
                        <a:pt x="0" y="580987"/>
                      </a:cubicBezTo>
                      <a:cubicBezTo>
                        <a:pt x="0" y="500996"/>
                        <a:pt x="15086" y="425917"/>
                        <a:pt x="45258" y="355750"/>
                      </a:cubicBezTo>
                      <a:cubicBezTo>
                        <a:pt x="75430" y="285582"/>
                        <a:pt x="116829" y="224186"/>
                        <a:pt x="169454" y="171560"/>
                      </a:cubicBezTo>
                      <a:cubicBezTo>
                        <a:pt x="222080" y="118934"/>
                        <a:pt x="283477" y="77185"/>
                        <a:pt x="353644" y="46311"/>
                      </a:cubicBezTo>
                      <a:cubicBezTo>
                        <a:pt x="423811" y="15437"/>
                        <a:pt x="498891" y="0"/>
                        <a:pt x="578881" y="0"/>
                      </a:cubicBezTo>
                      <a:close/>
                      <a:moveTo>
                        <a:pt x="578881" y="290494"/>
                      </a:moveTo>
                      <a:cubicBezTo>
                        <a:pt x="538184" y="290494"/>
                        <a:pt x="500294" y="298212"/>
                        <a:pt x="465210" y="313649"/>
                      </a:cubicBezTo>
                      <a:cubicBezTo>
                        <a:pt x="430126" y="329086"/>
                        <a:pt x="399604" y="349785"/>
                        <a:pt x="373642" y="375747"/>
                      </a:cubicBezTo>
                      <a:cubicBezTo>
                        <a:pt x="347680" y="401709"/>
                        <a:pt x="326980" y="432583"/>
                        <a:pt x="311544" y="468368"/>
                      </a:cubicBezTo>
                      <a:cubicBezTo>
                        <a:pt x="296107" y="504154"/>
                        <a:pt x="288388" y="541693"/>
                        <a:pt x="288388" y="580987"/>
                      </a:cubicBezTo>
                      <a:cubicBezTo>
                        <a:pt x="288388" y="621685"/>
                        <a:pt x="296107" y="659575"/>
                        <a:pt x="311544" y="694659"/>
                      </a:cubicBezTo>
                      <a:cubicBezTo>
                        <a:pt x="326980" y="729742"/>
                        <a:pt x="347680" y="760265"/>
                        <a:pt x="373642" y="786227"/>
                      </a:cubicBezTo>
                      <a:cubicBezTo>
                        <a:pt x="399604" y="812189"/>
                        <a:pt x="430126" y="832889"/>
                        <a:pt x="465210" y="848325"/>
                      </a:cubicBezTo>
                      <a:cubicBezTo>
                        <a:pt x="500294" y="863762"/>
                        <a:pt x="538184" y="871481"/>
                        <a:pt x="578881" y="871481"/>
                      </a:cubicBezTo>
                      <a:cubicBezTo>
                        <a:pt x="618175" y="871481"/>
                        <a:pt x="655364" y="863762"/>
                        <a:pt x="690448" y="848325"/>
                      </a:cubicBezTo>
                      <a:cubicBezTo>
                        <a:pt x="725532" y="832889"/>
                        <a:pt x="756405" y="812189"/>
                        <a:pt x="783069" y="786227"/>
                      </a:cubicBezTo>
                      <a:cubicBezTo>
                        <a:pt x="809732" y="760265"/>
                        <a:pt x="830432" y="729742"/>
                        <a:pt x="845167" y="694659"/>
                      </a:cubicBezTo>
                      <a:cubicBezTo>
                        <a:pt x="859902" y="659575"/>
                        <a:pt x="867270" y="621685"/>
                        <a:pt x="867270" y="580987"/>
                      </a:cubicBezTo>
                      <a:cubicBezTo>
                        <a:pt x="867270" y="541693"/>
                        <a:pt x="859902" y="504154"/>
                        <a:pt x="845167" y="468368"/>
                      </a:cubicBezTo>
                      <a:cubicBezTo>
                        <a:pt x="830432" y="432583"/>
                        <a:pt x="809732" y="401709"/>
                        <a:pt x="783069" y="375747"/>
                      </a:cubicBezTo>
                      <a:cubicBezTo>
                        <a:pt x="756405" y="349785"/>
                        <a:pt x="725532" y="329086"/>
                        <a:pt x="690448" y="313649"/>
                      </a:cubicBezTo>
                      <a:cubicBezTo>
                        <a:pt x="655364" y="298212"/>
                        <a:pt x="618175" y="290494"/>
                        <a:pt x="578881" y="290494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9F2003D-2AB2-431D-AFBB-677FF7297E92}"/>
                    </a:ext>
                  </a:extLst>
                </p:cNvPr>
                <p:cNvSpPr/>
                <p:nvPr/>
              </p:nvSpPr>
              <p:spPr>
                <a:xfrm>
                  <a:off x="2662878" y="2724367"/>
                  <a:ext cx="1159868" cy="1162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868" h="1162593">
                      <a:moveTo>
                        <a:pt x="570462" y="310"/>
                      </a:moveTo>
                      <a:cubicBezTo>
                        <a:pt x="672906" y="-3199"/>
                        <a:pt x="772544" y="23114"/>
                        <a:pt x="869375" y="79248"/>
                      </a:cubicBezTo>
                      <a:lnTo>
                        <a:pt x="869375" y="1362"/>
                      </a:lnTo>
                      <a:lnTo>
                        <a:pt x="1159868" y="1362"/>
                      </a:lnTo>
                      <a:lnTo>
                        <a:pt x="1159868" y="1161231"/>
                      </a:lnTo>
                      <a:lnTo>
                        <a:pt x="869375" y="1161231"/>
                      </a:lnTo>
                      <a:lnTo>
                        <a:pt x="869375" y="1083345"/>
                      </a:lnTo>
                      <a:cubicBezTo>
                        <a:pt x="772544" y="1139479"/>
                        <a:pt x="672906" y="1165792"/>
                        <a:pt x="570462" y="1162284"/>
                      </a:cubicBezTo>
                      <a:cubicBezTo>
                        <a:pt x="468017" y="1158775"/>
                        <a:pt x="374343" y="1132813"/>
                        <a:pt x="289441" y="1084398"/>
                      </a:cubicBezTo>
                      <a:cubicBezTo>
                        <a:pt x="204538" y="1035982"/>
                        <a:pt x="135072" y="968271"/>
                        <a:pt x="81043" y="881263"/>
                      </a:cubicBezTo>
                      <a:cubicBezTo>
                        <a:pt x="27014" y="794255"/>
                        <a:pt x="0" y="694617"/>
                        <a:pt x="0" y="582349"/>
                      </a:cubicBezTo>
                      <a:cubicBezTo>
                        <a:pt x="0" y="470081"/>
                        <a:pt x="27014" y="370443"/>
                        <a:pt x="81043" y="283436"/>
                      </a:cubicBezTo>
                      <a:cubicBezTo>
                        <a:pt x="135072" y="196428"/>
                        <a:pt x="204538" y="128366"/>
                        <a:pt x="289441" y="79248"/>
                      </a:cubicBezTo>
                      <a:cubicBezTo>
                        <a:pt x="374343" y="30131"/>
                        <a:pt x="468017" y="3818"/>
                        <a:pt x="570462" y="310"/>
                      </a:cubicBezTo>
                      <a:close/>
                      <a:moveTo>
                        <a:pt x="578882" y="291856"/>
                      </a:moveTo>
                      <a:cubicBezTo>
                        <a:pt x="538185" y="291856"/>
                        <a:pt x="500294" y="299224"/>
                        <a:pt x="465210" y="313959"/>
                      </a:cubicBezTo>
                      <a:cubicBezTo>
                        <a:pt x="430127" y="328694"/>
                        <a:pt x="399604" y="349393"/>
                        <a:pt x="373642" y="376057"/>
                      </a:cubicBezTo>
                      <a:cubicBezTo>
                        <a:pt x="347680" y="402721"/>
                        <a:pt x="326980" y="433594"/>
                        <a:pt x="311544" y="468678"/>
                      </a:cubicBezTo>
                      <a:cubicBezTo>
                        <a:pt x="296107" y="503762"/>
                        <a:pt x="288388" y="541652"/>
                        <a:pt x="288388" y="582349"/>
                      </a:cubicBezTo>
                      <a:cubicBezTo>
                        <a:pt x="288388" y="623046"/>
                        <a:pt x="296107" y="660586"/>
                        <a:pt x="311544" y="694968"/>
                      </a:cubicBezTo>
                      <a:cubicBezTo>
                        <a:pt x="326980" y="729350"/>
                        <a:pt x="347680" y="759873"/>
                        <a:pt x="373642" y="786537"/>
                      </a:cubicBezTo>
                      <a:cubicBezTo>
                        <a:pt x="399604" y="813200"/>
                        <a:pt x="430127" y="833900"/>
                        <a:pt x="465210" y="848635"/>
                      </a:cubicBezTo>
                      <a:cubicBezTo>
                        <a:pt x="500294" y="863370"/>
                        <a:pt x="538185" y="870738"/>
                        <a:pt x="578882" y="870738"/>
                      </a:cubicBezTo>
                      <a:cubicBezTo>
                        <a:pt x="618176" y="870738"/>
                        <a:pt x="655013" y="863721"/>
                        <a:pt x="689395" y="849687"/>
                      </a:cubicBezTo>
                      <a:cubicBezTo>
                        <a:pt x="723778" y="835654"/>
                        <a:pt x="754300" y="816007"/>
                        <a:pt x="780964" y="790747"/>
                      </a:cubicBezTo>
                      <a:cubicBezTo>
                        <a:pt x="807628" y="765486"/>
                        <a:pt x="828678" y="736016"/>
                        <a:pt x="844115" y="702336"/>
                      </a:cubicBezTo>
                      <a:cubicBezTo>
                        <a:pt x="859552" y="668655"/>
                        <a:pt x="867972" y="632168"/>
                        <a:pt x="869375" y="592874"/>
                      </a:cubicBezTo>
                      <a:lnTo>
                        <a:pt x="869375" y="590769"/>
                      </a:lnTo>
                      <a:lnTo>
                        <a:pt x="869375" y="582349"/>
                      </a:lnTo>
                      <a:lnTo>
                        <a:pt x="869375" y="571824"/>
                      </a:lnTo>
                      <a:lnTo>
                        <a:pt x="869375" y="569719"/>
                      </a:lnTo>
                      <a:cubicBezTo>
                        <a:pt x="867972" y="530425"/>
                        <a:pt x="859552" y="493938"/>
                        <a:pt x="844115" y="460258"/>
                      </a:cubicBezTo>
                      <a:cubicBezTo>
                        <a:pt x="828678" y="426578"/>
                        <a:pt x="807628" y="397107"/>
                        <a:pt x="780964" y="371847"/>
                      </a:cubicBezTo>
                      <a:cubicBezTo>
                        <a:pt x="754300" y="346586"/>
                        <a:pt x="723778" y="326940"/>
                        <a:pt x="689395" y="312906"/>
                      </a:cubicBezTo>
                      <a:cubicBezTo>
                        <a:pt x="655013" y="298873"/>
                        <a:pt x="618176" y="291856"/>
                        <a:pt x="578882" y="291856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D8670830-3F1E-4FF0-B507-F411DDAAF87E}"/>
                </a:ext>
              </a:extLst>
            </p:cNvPr>
            <p:cNvSpPr/>
            <p:nvPr/>
          </p:nvSpPr>
          <p:spPr>
            <a:xfrm>
              <a:off x="2150732" y="3363773"/>
              <a:ext cx="2048189" cy="416720"/>
            </a:xfrm>
            <a:prstGeom prst="rect">
              <a:avLst/>
            </a:prstGeom>
            <a:solidFill>
              <a:srgbClr val="682A7B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Razor Components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144AF85-86AE-468E-A28E-E5C26E2B3745}"/>
                </a:ext>
              </a:extLst>
            </p:cNvPr>
            <p:cNvSpPr/>
            <p:nvPr/>
          </p:nvSpPr>
          <p:spPr>
            <a:xfrm>
              <a:off x="2150732" y="3810237"/>
              <a:ext cx="2048189" cy="290870"/>
            </a:xfrm>
            <a:prstGeom prst="rect">
              <a:avLst/>
            </a:prstGeom>
            <a:solidFill>
              <a:srgbClr val="682A7B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.NET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226A6FC-55E9-4096-A952-0BF6E8F86DFE}"/>
              </a:ext>
            </a:extLst>
          </p:cNvPr>
          <p:cNvSpPr txBox="1"/>
          <p:nvPr/>
        </p:nvSpPr>
        <p:spPr>
          <a:xfrm>
            <a:off x="4726173" y="5789783"/>
            <a:ext cx="274453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>
                <a:solidFill>
                  <a:schemeClr val="bg1"/>
                </a:solidFill>
              </a:rPr>
              <a:t>.NET Core 3.1 LTS</a:t>
            </a:r>
          </a:p>
        </p:txBody>
      </p:sp>
    </p:spTree>
    <p:extLst>
      <p:ext uri="{BB962C8B-B14F-4D97-AF65-F5344CB8AC3E}">
        <p14:creationId xmlns:p14="http://schemas.microsoft.com/office/powerpoint/2010/main" val="60593678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63B8-0F9D-42B6-B15B-E1A3C4258EB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6575" y="288925"/>
            <a:ext cx="11655425" cy="900113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Blazor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工作原理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A715652-C090-4294-B44A-14B5064B82FC}"/>
              </a:ext>
            </a:extLst>
          </p:cNvPr>
          <p:cNvGrpSpPr/>
          <p:nvPr/>
        </p:nvGrpSpPr>
        <p:grpSpPr>
          <a:xfrm>
            <a:off x="4072850" y="2225396"/>
            <a:ext cx="4046299" cy="3358240"/>
            <a:chOff x="6763966" y="1195735"/>
            <a:chExt cx="6758067" cy="4194606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220FFFAA-7FAB-4F56-A609-D64DD21124FF}"/>
                </a:ext>
              </a:extLst>
            </p:cNvPr>
            <p:cNvSpPr/>
            <p:nvPr/>
          </p:nvSpPr>
          <p:spPr>
            <a:xfrm>
              <a:off x="6763966" y="1195735"/>
              <a:ext cx="6756255" cy="4194606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032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56B004D4-ED9E-43D0-A671-3A104F1205F1}"/>
                </a:ext>
              </a:extLst>
            </p:cNvPr>
            <p:cNvSpPr/>
            <p:nvPr/>
          </p:nvSpPr>
          <p:spPr>
            <a:xfrm>
              <a:off x="6763966" y="1195735"/>
              <a:ext cx="6756255" cy="1004505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3A6EEF41-14A3-4B91-A4BA-315538275AB1}"/>
                </a:ext>
              </a:extLst>
            </p:cNvPr>
            <p:cNvSpPr/>
            <p:nvPr/>
          </p:nvSpPr>
          <p:spPr>
            <a:xfrm>
              <a:off x="7263316" y="1573392"/>
              <a:ext cx="5801903" cy="418165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>
                <a:defRPr/>
              </a:pPr>
              <a:r>
                <a:rPr lang="en-GB" sz="2000" b="1" kern="0">
                  <a:solidFill>
                    <a:prstClr val="white">
                      <a:lumMod val="65000"/>
                    </a:prstClr>
                  </a:solidFill>
                  <a:latin typeface="Consolas" panose="020B0609020204030204" pitchFamily="49" charset="0"/>
                </a:rPr>
                <a:t>https://...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9DA81392-0DCB-4922-AA4D-1EDB946197A2}"/>
                </a:ext>
              </a:extLst>
            </p:cNvPr>
            <p:cNvSpPr/>
            <p:nvPr/>
          </p:nvSpPr>
          <p:spPr>
            <a:xfrm>
              <a:off x="13125513" y="1197191"/>
              <a:ext cx="396520" cy="278268"/>
            </a:xfrm>
            <a:prstGeom prst="rect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3A5375-1B69-4C73-9128-D1CBFB1FA04A}"/>
                </a:ext>
              </a:extLst>
            </p:cNvPr>
            <p:cNvSpPr/>
            <p:nvPr/>
          </p:nvSpPr>
          <p:spPr>
            <a:xfrm>
              <a:off x="12668701" y="1197191"/>
              <a:ext cx="396520" cy="278268"/>
            </a:xfrm>
            <a:prstGeom prst="rect">
              <a:avLst/>
            </a:prstGeom>
            <a:solidFill>
              <a:sysClr val="windowText" lastClr="000000">
                <a:lumMod val="65000"/>
                <a:lumOff val="3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1A00C11E-221D-47F4-87DF-4203011CBCBC}"/>
                </a:ext>
              </a:extLst>
            </p:cNvPr>
            <p:cNvSpPr/>
            <p:nvPr/>
          </p:nvSpPr>
          <p:spPr>
            <a:xfrm>
              <a:off x="12206858" y="1197191"/>
              <a:ext cx="396520" cy="278268"/>
            </a:xfrm>
            <a:prstGeom prst="rect">
              <a:avLst/>
            </a:prstGeom>
            <a:solidFill>
              <a:sysClr val="windowText" lastClr="000000">
                <a:lumMod val="65000"/>
                <a:lumOff val="3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7" name="Isosceles Triangle 96">
              <a:extLst>
                <a:ext uri="{FF2B5EF4-FFF2-40B4-BE49-F238E27FC236}">
                  <a16:creationId xmlns:a16="http://schemas.microsoft.com/office/drawing/2014/main" id="{DA9C549B-3B23-4AC4-8736-DD3C2D9510FB}"/>
                </a:ext>
              </a:extLst>
            </p:cNvPr>
            <p:cNvSpPr/>
            <p:nvPr/>
          </p:nvSpPr>
          <p:spPr>
            <a:xfrm rot="16200000">
              <a:off x="6876308" y="1698472"/>
              <a:ext cx="255155" cy="159346"/>
            </a:xfrm>
            <a:prstGeom prst="triangle">
              <a:avLst/>
            </a:prstGeom>
            <a:solidFill>
              <a:sysClr val="windowText" lastClr="000000">
                <a:lumMod val="75000"/>
                <a:lumOff val="2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EA4E2853-0C8F-40A5-97EB-4BCE083D2E55}"/>
                </a:ext>
              </a:extLst>
            </p:cNvPr>
            <p:cNvCxnSpPr>
              <a:cxnSpLocks/>
            </p:cNvCxnSpPr>
            <p:nvPr/>
          </p:nvCxnSpPr>
          <p:spPr>
            <a:xfrm>
              <a:off x="13144628" y="1652024"/>
              <a:ext cx="278938" cy="0"/>
            </a:xfrm>
            <a:prstGeom prst="line">
              <a:avLst/>
            </a:prstGeom>
            <a:noFill/>
            <a:ln w="4127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CF47152-A90C-4430-8D2E-C47550DFE227}"/>
                </a:ext>
              </a:extLst>
            </p:cNvPr>
            <p:cNvCxnSpPr>
              <a:cxnSpLocks/>
            </p:cNvCxnSpPr>
            <p:nvPr/>
          </p:nvCxnSpPr>
          <p:spPr>
            <a:xfrm>
              <a:off x="13144628" y="1911820"/>
              <a:ext cx="278938" cy="0"/>
            </a:xfrm>
            <a:prstGeom prst="line">
              <a:avLst/>
            </a:prstGeom>
            <a:noFill/>
            <a:ln w="4127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6AA46C0-7576-4717-BA3B-39A0B1BD3CE9}"/>
                </a:ext>
              </a:extLst>
            </p:cNvPr>
            <p:cNvCxnSpPr>
              <a:cxnSpLocks/>
            </p:cNvCxnSpPr>
            <p:nvPr/>
          </p:nvCxnSpPr>
          <p:spPr>
            <a:xfrm>
              <a:off x="13144628" y="1781494"/>
              <a:ext cx="278938" cy="0"/>
            </a:xfrm>
            <a:prstGeom prst="line">
              <a:avLst/>
            </a:prstGeom>
            <a:noFill/>
            <a:ln w="4127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A996C414-8875-411C-A5DE-1CF21B100B0E}"/>
                </a:ext>
              </a:extLst>
            </p:cNvPr>
            <p:cNvGrpSpPr/>
            <p:nvPr/>
          </p:nvGrpSpPr>
          <p:grpSpPr>
            <a:xfrm>
              <a:off x="13240124" y="1273807"/>
              <a:ext cx="166689" cy="125046"/>
              <a:chOff x="8278897" y="1296128"/>
              <a:chExt cx="96767" cy="54276"/>
            </a:xfrm>
          </p:grpSpPr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67EA4409-960C-457D-A724-52C71650855D}"/>
                  </a:ext>
                </a:extLst>
              </p:cNvPr>
              <p:cNvCxnSpPr/>
              <p:nvPr/>
            </p:nvCxnSpPr>
            <p:spPr>
              <a:xfrm>
                <a:off x="8278962" y="1296130"/>
                <a:ext cx="96702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9F81D97F-FDAD-4BC4-B761-79EFB3B986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78897" y="1296128"/>
                <a:ext cx="96702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</p:grp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4E6CCD5-1CCE-49D0-982B-8167079955F2}"/>
                </a:ext>
              </a:extLst>
            </p:cNvPr>
            <p:cNvCxnSpPr>
              <a:cxnSpLocks/>
            </p:cNvCxnSpPr>
            <p:nvPr/>
          </p:nvCxnSpPr>
          <p:spPr>
            <a:xfrm>
              <a:off x="12296323" y="1394542"/>
              <a:ext cx="217560" cy="0"/>
            </a:xfrm>
            <a:prstGeom prst="lin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7E672847-5AB4-458B-B9AF-5062B966385C}"/>
                </a:ext>
              </a:extLst>
            </p:cNvPr>
            <p:cNvGrpSpPr/>
            <p:nvPr/>
          </p:nvGrpSpPr>
          <p:grpSpPr>
            <a:xfrm>
              <a:off x="12777510" y="1273797"/>
              <a:ext cx="198380" cy="120741"/>
              <a:chOff x="8011102" y="1251201"/>
              <a:chExt cx="126370" cy="56144"/>
            </a:xfrm>
          </p:grpSpPr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1C95E573-536A-4BDF-862F-5015DAB972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1102" y="1307345"/>
                <a:ext cx="126292" cy="0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167F4635-79CA-4AE6-9693-C0C2382270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1174" y="1253071"/>
                <a:ext cx="126298" cy="0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B340733F-F2E1-4EA9-A064-BBCB5F8DCF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35379" y="1251201"/>
                <a:ext cx="0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1271081D-37A5-4E33-A525-96FDEACF80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4015" y="1251204"/>
                <a:ext cx="0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</p:grpSp>
      </p:grpSp>
      <p:sp>
        <p:nvSpPr>
          <p:cNvPr id="139" name="Rectangle 138">
            <a:extLst>
              <a:ext uri="{FF2B5EF4-FFF2-40B4-BE49-F238E27FC236}">
                <a16:creationId xmlns:a16="http://schemas.microsoft.com/office/drawing/2014/main" id="{7D8671A7-5054-415C-9BF1-B3059A5C3572}"/>
              </a:ext>
            </a:extLst>
          </p:cNvPr>
          <p:cNvSpPr/>
          <p:nvPr/>
        </p:nvSpPr>
        <p:spPr>
          <a:xfrm>
            <a:off x="6954623" y="3975818"/>
            <a:ext cx="982555" cy="584775"/>
          </a:xfrm>
          <a:prstGeom prst="rect">
            <a:avLst/>
          </a:prstGeom>
          <a:solidFill>
            <a:srgbClr val="E2C200"/>
          </a:solidFill>
        </p:spPr>
        <p:txBody>
          <a:bodyPr wrap="square">
            <a:spAutoFit/>
          </a:bodyPr>
          <a:lstStyle/>
          <a:p>
            <a:pPr algn="ctr"/>
            <a:r>
              <a:rPr lang="en-GB" sz="3200" b="1">
                <a:solidFill>
                  <a:prstClr val="black">
                    <a:lumMod val="65000"/>
                    <a:lumOff val="35000"/>
                  </a:prstClr>
                </a:solidFill>
                <a:latin typeface="Consolas" panose="020B0609020204030204" pitchFamily="49" charset="0"/>
              </a:rPr>
              <a:t>DOM</a:t>
            </a:r>
            <a:endParaRPr lang="en-GB" sz="3200">
              <a:solidFill>
                <a:prstClr val="black">
                  <a:lumMod val="65000"/>
                  <a:lumOff val="35000"/>
                </a:prstClr>
              </a:solidFill>
              <a:latin typeface="Calibri" panose="020F0502020204030204"/>
            </a:endParaRP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6155029D-5657-4128-83F0-C5E432C5F33B}"/>
              </a:ext>
            </a:extLst>
          </p:cNvPr>
          <p:cNvGrpSpPr/>
          <p:nvPr/>
        </p:nvGrpSpPr>
        <p:grpSpPr>
          <a:xfrm>
            <a:off x="4265151" y="3219411"/>
            <a:ext cx="2259720" cy="2123864"/>
            <a:chOff x="2044967" y="2687833"/>
            <a:chExt cx="2259720" cy="2123864"/>
          </a:xfrm>
        </p:grpSpPr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A60ED1A4-5AD2-4333-A264-E3127E14451E}"/>
                </a:ext>
              </a:extLst>
            </p:cNvPr>
            <p:cNvGrpSpPr/>
            <p:nvPr/>
          </p:nvGrpSpPr>
          <p:grpSpPr>
            <a:xfrm>
              <a:off x="2044967" y="2687833"/>
              <a:ext cx="2259720" cy="2123864"/>
              <a:chOff x="784337" y="2208439"/>
              <a:chExt cx="2259720" cy="2123864"/>
            </a:xfrm>
          </p:grpSpPr>
          <p:sp>
            <p:nvSpPr>
              <p:cNvPr id="148" name="Rectangle: Rounded Corners 147">
                <a:extLst>
                  <a:ext uri="{FF2B5EF4-FFF2-40B4-BE49-F238E27FC236}">
                    <a16:creationId xmlns:a16="http://schemas.microsoft.com/office/drawing/2014/main" id="{7CFB1E0B-96BF-43A6-9CD6-FBA0DA3F5D22}"/>
                  </a:ext>
                </a:extLst>
              </p:cNvPr>
              <p:cNvSpPr/>
              <p:nvPr/>
            </p:nvSpPr>
            <p:spPr>
              <a:xfrm>
                <a:off x="784337" y="2208439"/>
                <a:ext cx="2259720" cy="2123864"/>
              </a:xfrm>
              <a:prstGeom prst="roundRect">
                <a:avLst>
                  <a:gd name="adj" fmla="val 6024"/>
                </a:avLst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E72D2AB3-3AC9-4B69-A390-118C8A25E3C2}"/>
                  </a:ext>
                </a:extLst>
              </p:cNvPr>
              <p:cNvGrpSpPr/>
              <p:nvPr/>
            </p:nvGrpSpPr>
            <p:grpSpPr>
              <a:xfrm>
                <a:off x="1204474" y="2411592"/>
                <a:ext cx="1442545" cy="339191"/>
                <a:chOff x="977953" y="2433131"/>
                <a:chExt cx="6182954" cy="1453829"/>
              </a:xfrm>
              <a:solidFill>
                <a:sysClr val="windowText" lastClr="000000"/>
              </a:solidFill>
              <a:effectLst/>
            </p:grpSpPr>
            <p:sp>
              <p:nvSpPr>
                <p:cNvPr id="150" name="Freeform: Shape 149">
                  <a:extLst>
                    <a:ext uri="{FF2B5EF4-FFF2-40B4-BE49-F238E27FC236}">
                      <a16:creationId xmlns:a16="http://schemas.microsoft.com/office/drawing/2014/main" id="{F751F9F7-A66B-442C-9A26-10070A0CEE41}"/>
                    </a:ext>
                  </a:extLst>
                </p:cNvPr>
                <p:cNvSpPr/>
                <p:nvPr/>
              </p:nvSpPr>
              <p:spPr>
                <a:xfrm>
                  <a:off x="2256408" y="2433131"/>
                  <a:ext cx="290494" cy="1452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94" h="1452467">
                      <a:moveTo>
                        <a:pt x="0" y="0"/>
                      </a:moveTo>
                      <a:lnTo>
                        <a:pt x="290494" y="0"/>
                      </a:lnTo>
                      <a:lnTo>
                        <a:pt x="290494" y="1452467"/>
                      </a:lnTo>
                      <a:lnTo>
                        <a:pt x="0" y="14524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51" name="Freeform: Shape 150">
                  <a:extLst>
                    <a:ext uri="{FF2B5EF4-FFF2-40B4-BE49-F238E27FC236}">
                      <a16:creationId xmlns:a16="http://schemas.microsoft.com/office/drawing/2014/main" id="{53A9C143-B67B-48A1-9608-DC13C06B28B8}"/>
                    </a:ext>
                  </a:extLst>
                </p:cNvPr>
                <p:cNvSpPr/>
                <p:nvPr/>
              </p:nvSpPr>
              <p:spPr>
                <a:xfrm>
                  <a:off x="977953" y="2435236"/>
                  <a:ext cx="1159869" cy="1450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869" h="1450362">
                      <a:moveTo>
                        <a:pt x="0" y="0"/>
                      </a:moveTo>
                      <a:lnTo>
                        <a:pt x="290493" y="0"/>
                      </a:lnTo>
                      <a:lnTo>
                        <a:pt x="290493" y="366274"/>
                      </a:lnTo>
                      <a:cubicBezTo>
                        <a:pt x="355047" y="329787"/>
                        <a:pt x="421356" y="306281"/>
                        <a:pt x="489418" y="295756"/>
                      </a:cubicBezTo>
                      <a:cubicBezTo>
                        <a:pt x="557481" y="285231"/>
                        <a:pt x="623789" y="286283"/>
                        <a:pt x="688343" y="298914"/>
                      </a:cubicBezTo>
                      <a:cubicBezTo>
                        <a:pt x="752897" y="311544"/>
                        <a:pt x="813592" y="334348"/>
                        <a:pt x="870428" y="367327"/>
                      </a:cubicBezTo>
                      <a:cubicBezTo>
                        <a:pt x="927264" y="400306"/>
                        <a:pt x="977082" y="441704"/>
                        <a:pt x="1019885" y="491523"/>
                      </a:cubicBezTo>
                      <a:cubicBezTo>
                        <a:pt x="1062687" y="541342"/>
                        <a:pt x="1096718" y="598178"/>
                        <a:pt x="1121978" y="662030"/>
                      </a:cubicBezTo>
                      <a:cubicBezTo>
                        <a:pt x="1147239" y="725883"/>
                        <a:pt x="1159869" y="794998"/>
                        <a:pt x="1159869" y="869375"/>
                      </a:cubicBezTo>
                      <a:cubicBezTo>
                        <a:pt x="1159869" y="949366"/>
                        <a:pt x="1144783" y="1024796"/>
                        <a:pt x="1114611" y="1095666"/>
                      </a:cubicBezTo>
                      <a:cubicBezTo>
                        <a:pt x="1084439" y="1166535"/>
                        <a:pt x="1043040" y="1228282"/>
                        <a:pt x="990414" y="1280908"/>
                      </a:cubicBezTo>
                      <a:cubicBezTo>
                        <a:pt x="937789" y="1333533"/>
                        <a:pt x="876392" y="1374932"/>
                        <a:pt x="806225" y="1405104"/>
                      </a:cubicBezTo>
                      <a:cubicBezTo>
                        <a:pt x="736057" y="1435276"/>
                        <a:pt x="660978" y="1450362"/>
                        <a:pt x="580987" y="1450362"/>
                      </a:cubicBezTo>
                      <a:cubicBezTo>
                        <a:pt x="500996" y="1450362"/>
                        <a:pt x="425566" y="1435276"/>
                        <a:pt x="354697" y="1405104"/>
                      </a:cubicBezTo>
                      <a:cubicBezTo>
                        <a:pt x="283827" y="1374932"/>
                        <a:pt x="222080" y="1333533"/>
                        <a:pt x="169454" y="1280908"/>
                      </a:cubicBezTo>
                      <a:cubicBezTo>
                        <a:pt x="116829" y="1228282"/>
                        <a:pt x="75430" y="1166535"/>
                        <a:pt x="45258" y="1095666"/>
                      </a:cubicBezTo>
                      <a:cubicBezTo>
                        <a:pt x="15086" y="1024796"/>
                        <a:pt x="0" y="949366"/>
                        <a:pt x="0" y="869375"/>
                      </a:cubicBezTo>
                      <a:lnTo>
                        <a:pt x="0" y="0"/>
                      </a:lnTo>
                      <a:close/>
                      <a:moveTo>
                        <a:pt x="580987" y="578882"/>
                      </a:moveTo>
                      <a:cubicBezTo>
                        <a:pt x="540290" y="578882"/>
                        <a:pt x="502399" y="586600"/>
                        <a:pt x="467316" y="602037"/>
                      </a:cubicBezTo>
                      <a:cubicBezTo>
                        <a:pt x="432232" y="617474"/>
                        <a:pt x="401709" y="638173"/>
                        <a:pt x="375747" y="664135"/>
                      </a:cubicBezTo>
                      <a:cubicBezTo>
                        <a:pt x="349785" y="690097"/>
                        <a:pt x="329085" y="720971"/>
                        <a:pt x="313649" y="756756"/>
                      </a:cubicBezTo>
                      <a:cubicBezTo>
                        <a:pt x="298212" y="792542"/>
                        <a:pt x="290493" y="830081"/>
                        <a:pt x="290493" y="869375"/>
                      </a:cubicBezTo>
                      <a:cubicBezTo>
                        <a:pt x="290493" y="910073"/>
                        <a:pt x="298212" y="947963"/>
                        <a:pt x="313649" y="983047"/>
                      </a:cubicBezTo>
                      <a:cubicBezTo>
                        <a:pt x="329085" y="1018130"/>
                        <a:pt x="349785" y="1048653"/>
                        <a:pt x="375747" y="1074615"/>
                      </a:cubicBezTo>
                      <a:cubicBezTo>
                        <a:pt x="401709" y="1100577"/>
                        <a:pt x="432232" y="1121277"/>
                        <a:pt x="467316" y="1136713"/>
                      </a:cubicBezTo>
                      <a:cubicBezTo>
                        <a:pt x="502399" y="1152150"/>
                        <a:pt x="540290" y="1159869"/>
                        <a:pt x="580987" y="1159869"/>
                      </a:cubicBezTo>
                      <a:cubicBezTo>
                        <a:pt x="620281" y="1159869"/>
                        <a:pt x="657470" y="1152150"/>
                        <a:pt x="692553" y="1136713"/>
                      </a:cubicBezTo>
                      <a:cubicBezTo>
                        <a:pt x="727637" y="1121277"/>
                        <a:pt x="758511" y="1100577"/>
                        <a:pt x="785174" y="1074615"/>
                      </a:cubicBezTo>
                      <a:cubicBezTo>
                        <a:pt x="811838" y="1048653"/>
                        <a:pt x="832537" y="1018130"/>
                        <a:pt x="847273" y="983047"/>
                      </a:cubicBezTo>
                      <a:cubicBezTo>
                        <a:pt x="862008" y="947963"/>
                        <a:pt x="869375" y="910073"/>
                        <a:pt x="869375" y="869375"/>
                      </a:cubicBezTo>
                      <a:cubicBezTo>
                        <a:pt x="869375" y="830081"/>
                        <a:pt x="862008" y="792542"/>
                        <a:pt x="847273" y="756756"/>
                      </a:cubicBezTo>
                      <a:cubicBezTo>
                        <a:pt x="832537" y="720971"/>
                        <a:pt x="811838" y="690097"/>
                        <a:pt x="785174" y="664135"/>
                      </a:cubicBezTo>
                      <a:cubicBezTo>
                        <a:pt x="758511" y="638173"/>
                        <a:pt x="727637" y="617474"/>
                        <a:pt x="692553" y="602037"/>
                      </a:cubicBezTo>
                      <a:cubicBezTo>
                        <a:pt x="657470" y="586600"/>
                        <a:pt x="620281" y="578882"/>
                        <a:pt x="580987" y="578882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52" name="Freeform: Shape 151">
                  <a:extLst>
                    <a:ext uri="{FF2B5EF4-FFF2-40B4-BE49-F238E27FC236}">
                      <a16:creationId xmlns:a16="http://schemas.microsoft.com/office/drawing/2014/main" id="{437C1851-DAC9-4ACF-8F10-211CBA44A81F}"/>
                    </a:ext>
                  </a:extLst>
                </p:cNvPr>
                <p:cNvSpPr/>
                <p:nvPr/>
              </p:nvSpPr>
              <p:spPr>
                <a:xfrm>
                  <a:off x="6419938" y="2746780"/>
                  <a:ext cx="740969" cy="1138818"/>
                </a:xfrm>
                <a:custGeom>
                  <a:avLst/>
                  <a:gdLst>
                    <a:gd name="connsiteX0" fmla="*/ 452311 w 740969"/>
                    <a:gd name="connsiteY0" fmla="*/ 15642 h 1138818"/>
                    <a:gd name="connsiteX1" fmla="*/ 359571 w 740969"/>
                    <a:gd name="connsiteY1" fmla="*/ 44332 h 1138818"/>
                    <a:gd name="connsiteX2" fmla="*/ 426268 w 740969"/>
                    <a:gd name="connsiteY2" fmla="*/ 21049 h 1138818"/>
                    <a:gd name="connsiteX3" fmla="*/ 467481 w 740969"/>
                    <a:gd name="connsiteY3" fmla="*/ 12492 h 1138818"/>
                    <a:gd name="connsiteX4" fmla="*/ 452311 w 740969"/>
                    <a:gd name="connsiteY4" fmla="*/ 15642 h 1138818"/>
                    <a:gd name="connsiteX5" fmla="*/ 460211 w 740969"/>
                    <a:gd name="connsiteY5" fmla="*/ 13198 h 1138818"/>
                    <a:gd name="connsiteX6" fmla="*/ 580987 w 740969"/>
                    <a:gd name="connsiteY6" fmla="*/ 0 h 1138818"/>
                    <a:gd name="connsiteX7" fmla="*/ 740969 w 740969"/>
                    <a:gd name="connsiteY7" fmla="*/ 0 h 1138818"/>
                    <a:gd name="connsiteX8" fmla="*/ 740969 w 740969"/>
                    <a:gd name="connsiteY8" fmla="*/ 28121 h 1138818"/>
                    <a:gd name="connsiteX9" fmla="*/ 740969 w 740969"/>
                    <a:gd name="connsiteY9" fmla="*/ 290493 h 1138818"/>
                    <a:gd name="connsiteX10" fmla="*/ 580987 w 740969"/>
                    <a:gd name="connsiteY10" fmla="*/ 290493 h 1138818"/>
                    <a:gd name="connsiteX11" fmla="*/ 467315 w 740969"/>
                    <a:gd name="connsiteY11" fmla="*/ 313648 h 1138818"/>
                    <a:gd name="connsiteX12" fmla="*/ 464958 w 740969"/>
                    <a:gd name="connsiteY12" fmla="*/ 314947 h 1138818"/>
                    <a:gd name="connsiteX13" fmla="*/ 464954 w 740969"/>
                    <a:gd name="connsiteY13" fmla="*/ 314948 h 1138818"/>
                    <a:gd name="connsiteX14" fmla="*/ 459713 w 740969"/>
                    <a:gd name="connsiteY14" fmla="*/ 317835 h 1138818"/>
                    <a:gd name="connsiteX15" fmla="*/ 382297 w 740969"/>
                    <a:gd name="connsiteY15" fmla="*/ 370335 h 1138818"/>
                    <a:gd name="connsiteX16" fmla="*/ 375747 w 740969"/>
                    <a:gd name="connsiteY16" fmla="*/ 375746 h 1138818"/>
                    <a:gd name="connsiteX17" fmla="*/ 313648 w 740969"/>
                    <a:gd name="connsiteY17" fmla="*/ 468367 h 1138818"/>
                    <a:gd name="connsiteX18" fmla="*/ 290493 w 740969"/>
                    <a:gd name="connsiteY18" fmla="*/ 580986 h 1138818"/>
                    <a:gd name="connsiteX19" fmla="*/ 290493 w 740969"/>
                    <a:gd name="connsiteY19" fmla="*/ 624778 h 1138818"/>
                    <a:gd name="connsiteX20" fmla="*/ 286283 w 740969"/>
                    <a:gd name="connsiteY20" fmla="*/ 582871 h 1138818"/>
                    <a:gd name="connsiteX21" fmla="*/ 286283 w 740969"/>
                    <a:gd name="connsiteY21" fmla="*/ 582872 h 1138818"/>
                    <a:gd name="connsiteX22" fmla="*/ 290493 w 740969"/>
                    <a:gd name="connsiteY22" fmla="*/ 624779 h 1138818"/>
                    <a:gd name="connsiteX23" fmla="*/ 290493 w 740969"/>
                    <a:gd name="connsiteY23" fmla="*/ 1087903 h 1138818"/>
                    <a:gd name="connsiteX24" fmla="*/ 290493 w 740969"/>
                    <a:gd name="connsiteY24" fmla="*/ 1138818 h 1138818"/>
                    <a:gd name="connsiteX25" fmla="*/ 286283 w 740969"/>
                    <a:gd name="connsiteY25" fmla="*/ 1138818 h 1138818"/>
                    <a:gd name="connsiteX26" fmla="*/ 0 w 740969"/>
                    <a:gd name="connsiteY26" fmla="*/ 1138818 h 1138818"/>
                    <a:gd name="connsiteX27" fmla="*/ 0 w 740969"/>
                    <a:gd name="connsiteY27" fmla="*/ 580987 h 1138818"/>
                    <a:gd name="connsiteX28" fmla="*/ 0 w 740969"/>
                    <a:gd name="connsiteY28" fmla="*/ 539501 h 1138818"/>
                    <a:gd name="connsiteX29" fmla="*/ 7105 w 740969"/>
                    <a:gd name="connsiteY29" fmla="*/ 466306 h 1138818"/>
                    <a:gd name="connsiteX30" fmla="*/ 41048 w 740969"/>
                    <a:gd name="connsiteY30" fmla="*/ 356581 h 1138818"/>
                    <a:gd name="connsiteX31" fmla="*/ 165244 w 740969"/>
                    <a:gd name="connsiteY31" fmla="*/ 171339 h 1138818"/>
                    <a:gd name="connsiteX32" fmla="*/ 251024 w 740969"/>
                    <a:gd name="connsiteY32" fmla="*/ 100821 h 1138818"/>
                    <a:gd name="connsiteX33" fmla="*/ 329572 w 740969"/>
                    <a:gd name="connsiteY33" fmla="*/ 58430 h 1138818"/>
                    <a:gd name="connsiteX34" fmla="*/ 350487 w 740969"/>
                    <a:gd name="connsiteY34" fmla="*/ 47143 h 1138818"/>
                    <a:gd name="connsiteX35" fmla="*/ 359571 w 740969"/>
                    <a:gd name="connsiteY35" fmla="*/ 44333 h 1138818"/>
                    <a:gd name="connsiteX36" fmla="*/ 452311 w 740969"/>
                    <a:gd name="connsiteY36" fmla="*/ 15643 h 1138818"/>
                    <a:gd name="connsiteX37" fmla="*/ 467481 w 740969"/>
                    <a:gd name="connsiteY37" fmla="*/ 12493 h 1138818"/>
                    <a:gd name="connsiteX38" fmla="*/ 502311 w 740969"/>
                    <a:gd name="connsiteY38" fmla="*/ 5262 h 1138818"/>
                    <a:gd name="connsiteX39" fmla="*/ 580987 w 740969"/>
                    <a:gd name="connsiteY39" fmla="*/ 0 h 1138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740969" h="1138818">
                      <a:moveTo>
                        <a:pt x="452311" y="15642"/>
                      </a:moveTo>
                      <a:lnTo>
                        <a:pt x="359571" y="44332"/>
                      </a:lnTo>
                      <a:lnTo>
                        <a:pt x="426268" y="21049"/>
                      </a:lnTo>
                      <a:close/>
                      <a:moveTo>
                        <a:pt x="467481" y="12492"/>
                      </a:moveTo>
                      <a:lnTo>
                        <a:pt x="452311" y="15642"/>
                      </a:lnTo>
                      <a:lnTo>
                        <a:pt x="460211" y="13198"/>
                      </a:lnTo>
                      <a:close/>
                      <a:moveTo>
                        <a:pt x="580987" y="0"/>
                      </a:moveTo>
                      <a:lnTo>
                        <a:pt x="740969" y="0"/>
                      </a:lnTo>
                      <a:lnTo>
                        <a:pt x="740969" y="28121"/>
                      </a:lnTo>
                      <a:lnTo>
                        <a:pt x="740969" y="290493"/>
                      </a:lnTo>
                      <a:lnTo>
                        <a:pt x="580987" y="290493"/>
                      </a:lnTo>
                      <a:cubicBezTo>
                        <a:pt x="540289" y="290493"/>
                        <a:pt x="502399" y="298212"/>
                        <a:pt x="467315" y="313648"/>
                      </a:cubicBezTo>
                      <a:lnTo>
                        <a:pt x="464958" y="314947"/>
                      </a:lnTo>
                      <a:lnTo>
                        <a:pt x="464954" y="314948"/>
                      </a:lnTo>
                      <a:lnTo>
                        <a:pt x="459713" y="317835"/>
                      </a:lnTo>
                      <a:lnTo>
                        <a:pt x="382297" y="370335"/>
                      </a:lnTo>
                      <a:lnTo>
                        <a:pt x="375747" y="375746"/>
                      </a:lnTo>
                      <a:cubicBezTo>
                        <a:pt x="349784" y="401708"/>
                        <a:pt x="329085" y="432581"/>
                        <a:pt x="313648" y="468367"/>
                      </a:cubicBezTo>
                      <a:cubicBezTo>
                        <a:pt x="298211" y="504152"/>
                        <a:pt x="290493" y="541692"/>
                        <a:pt x="290493" y="580986"/>
                      </a:cubicBezTo>
                      <a:lnTo>
                        <a:pt x="290493" y="624778"/>
                      </a:lnTo>
                      <a:lnTo>
                        <a:pt x="286283" y="582871"/>
                      </a:lnTo>
                      <a:lnTo>
                        <a:pt x="286283" y="582872"/>
                      </a:lnTo>
                      <a:lnTo>
                        <a:pt x="290493" y="624779"/>
                      </a:lnTo>
                      <a:lnTo>
                        <a:pt x="290493" y="1087903"/>
                      </a:lnTo>
                      <a:lnTo>
                        <a:pt x="290493" y="1138818"/>
                      </a:lnTo>
                      <a:lnTo>
                        <a:pt x="286283" y="1138818"/>
                      </a:lnTo>
                      <a:lnTo>
                        <a:pt x="0" y="1138818"/>
                      </a:lnTo>
                      <a:lnTo>
                        <a:pt x="0" y="580987"/>
                      </a:lnTo>
                      <a:lnTo>
                        <a:pt x="0" y="539501"/>
                      </a:lnTo>
                      <a:lnTo>
                        <a:pt x="7105" y="466306"/>
                      </a:lnTo>
                      <a:cubicBezTo>
                        <a:pt x="14648" y="428591"/>
                        <a:pt x="25962" y="392016"/>
                        <a:pt x="41048" y="356581"/>
                      </a:cubicBezTo>
                      <a:cubicBezTo>
                        <a:pt x="71220" y="285712"/>
                        <a:pt x="112619" y="223965"/>
                        <a:pt x="165244" y="171339"/>
                      </a:cubicBezTo>
                      <a:cubicBezTo>
                        <a:pt x="191557" y="145027"/>
                        <a:pt x="220150" y="121521"/>
                        <a:pt x="251024" y="100821"/>
                      </a:cubicBezTo>
                      <a:lnTo>
                        <a:pt x="329572" y="58430"/>
                      </a:lnTo>
                      <a:lnTo>
                        <a:pt x="350487" y="47143"/>
                      </a:lnTo>
                      <a:lnTo>
                        <a:pt x="359571" y="44333"/>
                      </a:lnTo>
                      <a:lnTo>
                        <a:pt x="452311" y="15643"/>
                      </a:lnTo>
                      <a:lnTo>
                        <a:pt x="467481" y="12493"/>
                      </a:lnTo>
                      <a:lnTo>
                        <a:pt x="502311" y="5262"/>
                      </a:lnTo>
                      <a:cubicBezTo>
                        <a:pt x="528098" y="1754"/>
                        <a:pt x="554323" y="0"/>
                        <a:pt x="580987" y="0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53" name="Freeform: Shape 152">
                  <a:extLst>
                    <a:ext uri="{FF2B5EF4-FFF2-40B4-BE49-F238E27FC236}">
                      <a16:creationId xmlns:a16="http://schemas.microsoft.com/office/drawing/2014/main" id="{CF5E0669-6F2A-4B31-8752-F7AD7565EC6B}"/>
                    </a:ext>
                  </a:extLst>
                </p:cNvPr>
                <p:cNvSpPr/>
                <p:nvPr/>
              </p:nvSpPr>
              <p:spPr>
                <a:xfrm>
                  <a:off x="3937123" y="2723624"/>
                  <a:ext cx="1138818" cy="1161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818" h="1161974">
                      <a:moveTo>
                        <a:pt x="0" y="0"/>
                      </a:moveTo>
                      <a:lnTo>
                        <a:pt x="1138818" y="0"/>
                      </a:lnTo>
                      <a:lnTo>
                        <a:pt x="549411" y="871481"/>
                      </a:lnTo>
                      <a:lnTo>
                        <a:pt x="1138818" y="871481"/>
                      </a:lnTo>
                      <a:lnTo>
                        <a:pt x="1138818" y="1161974"/>
                      </a:lnTo>
                      <a:lnTo>
                        <a:pt x="0" y="1161974"/>
                      </a:lnTo>
                      <a:lnTo>
                        <a:pt x="591512" y="290494"/>
                      </a:lnTo>
                      <a:lnTo>
                        <a:pt x="0" y="29049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111080DF-3CB2-4B1A-8371-ECF5E38525FF}"/>
                    </a:ext>
                  </a:extLst>
                </p:cNvPr>
                <p:cNvSpPr/>
                <p:nvPr/>
              </p:nvSpPr>
              <p:spPr>
                <a:xfrm>
                  <a:off x="5166953" y="2723624"/>
                  <a:ext cx="1157763" cy="1161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763" h="1161974">
                      <a:moveTo>
                        <a:pt x="578881" y="0"/>
                      </a:moveTo>
                      <a:cubicBezTo>
                        <a:pt x="654662" y="0"/>
                        <a:pt x="727286" y="14736"/>
                        <a:pt x="796751" y="44206"/>
                      </a:cubicBezTo>
                      <a:cubicBezTo>
                        <a:pt x="866217" y="73676"/>
                        <a:pt x="927965" y="114023"/>
                        <a:pt x="981993" y="165245"/>
                      </a:cubicBezTo>
                      <a:cubicBezTo>
                        <a:pt x="1036023" y="216467"/>
                        <a:pt x="1078825" y="277513"/>
                        <a:pt x="1110400" y="348382"/>
                      </a:cubicBezTo>
                      <a:cubicBezTo>
                        <a:pt x="1141975" y="419251"/>
                        <a:pt x="1157763" y="496786"/>
                        <a:pt x="1157763" y="580987"/>
                      </a:cubicBezTo>
                      <a:cubicBezTo>
                        <a:pt x="1157763" y="660978"/>
                        <a:pt x="1142677" y="736408"/>
                        <a:pt x="1112505" y="807278"/>
                      </a:cubicBezTo>
                      <a:cubicBezTo>
                        <a:pt x="1082333" y="878147"/>
                        <a:pt x="1040935" y="939894"/>
                        <a:pt x="988309" y="992520"/>
                      </a:cubicBezTo>
                      <a:cubicBezTo>
                        <a:pt x="935683" y="1045145"/>
                        <a:pt x="874287" y="1086544"/>
                        <a:pt x="804119" y="1116716"/>
                      </a:cubicBezTo>
                      <a:cubicBezTo>
                        <a:pt x="733952" y="1146888"/>
                        <a:pt x="658872" y="1161974"/>
                        <a:pt x="578881" y="1161974"/>
                      </a:cubicBezTo>
                      <a:cubicBezTo>
                        <a:pt x="503101" y="1161974"/>
                        <a:pt x="430477" y="1147239"/>
                        <a:pt x="361012" y="1117769"/>
                      </a:cubicBezTo>
                      <a:cubicBezTo>
                        <a:pt x="291546" y="1088298"/>
                        <a:pt x="229799" y="1047952"/>
                        <a:pt x="175769" y="996730"/>
                      </a:cubicBezTo>
                      <a:cubicBezTo>
                        <a:pt x="121740" y="945507"/>
                        <a:pt x="78938" y="884462"/>
                        <a:pt x="47363" y="813593"/>
                      </a:cubicBezTo>
                      <a:cubicBezTo>
                        <a:pt x="15788" y="742723"/>
                        <a:pt x="0" y="665188"/>
                        <a:pt x="0" y="580987"/>
                      </a:cubicBezTo>
                      <a:cubicBezTo>
                        <a:pt x="0" y="500996"/>
                        <a:pt x="15086" y="425917"/>
                        <a:pt x="45258" y="355750"/>
                      </a:cubicBezTo>
                      <a:cubicBezTo>
                        <a:pt x="75430" y="285582"/>
                        <a:pt x="116829" y="224186"/>
                        <a:pt x="169454" y="171560"/>
                      </a:cubicBezTo>
                      <a:cubicBezTo>
                        <a:pt x="222080" y="118934"/>
                        <a:pt x="283477" y="77185"/>
                        <a:pt x="353644" y="46311"/>
                      </a:cubicBezTo>
                      <a:cubicBezTo>
                        <a:pt x="423811" y="15437"/>
                        <a:pt x="498891" y="0"/>
                        <a:pt x="578881" y="0"/>
                      </a:cubicBezTo>
                      <a:close/>
                      <a:moveTo>
                        <a:pt x="578881" y="290494"/>
                      </a:moveTo>
                      <a:cubicBezTo>
                        <a:pt x="538184" y="290494"/>
                        <a:pt x="500294" y="298212"/>
                        <a:pt x="465210" y="313649"/>
                      </a:cubicBezTo>
                      <a:cubicBezTo>
                        <a:pt x="430126" y="329086"/>
                        <a:pt x="399604" y="349785"/>
                        <a:pt x="373642" y="375747"/>
                      </a:cubicBezTo>
                      <a:cubicBezTo>
                        <a:pt x="347680" y="401709"/>
                        <a:pt x="326980" y="432583"/>
                        <a:pt x="311544" y="468368"/>
                      </a:cubicBezTo>
                      <a:cubicBezTo>
                        <a:pt x="296107" y="504154"/>
                        <a:pt x="288388" y="541693"/>
                        <a:pt x="288388" y="580987"/>
                      </a:cubicBezTo>
                      <a:cubicBezTo>
                        <a:pt x="288388" y="621685"/>
                        <a:pt x="296107" y="659575"/>
                        <a:pt x="311544" y="694659"/>
                      </a:cubicBezTo>
                      <a:cubicBezTo>
                        <a:pt x="326980" y="729742"/>
                        <a:pt x="347680" y="760265"/>
                        <a:pt x="373642" y="786227"/>
                      </a:cubicBezTo>
                      <a:cubicBezTo>
                        <a:pt x="399604" y="812189"/>
                        <a:pt x="430126" y="832889"/>
                        <a:pt x="465210" y="848325"/>
                      </a:cubicBezTo>
                      <a:cubicBezTo>
                        <a:pt x="500294" y="863762"/>
                        <a:pt x="538184" y="871481"/>
                        <a:pt x="578881" y="871481"/>
                      </a:cubicBezTo>
                      <a:cubicBezTo>
                        <a:pt x="618175" y="871481"/>
                        <a:pt x="655364" y="863762"/>
                        <a:pt x="690448" y="848325"/>
                      </a:cubicBezTo>
                      <a:cubicBezTo>
                        <a:pt x="725532" y="832889"/>
                        <a:pt x="756405" y="812189"/>
                        <a:pt x="783069" y="786227"/>
                      </a:cubicBezTo>
                      <a:cubicBezTo>
                        <a:pt x="809732" y="760265"/>
                        <a:pt x="830432" y="729742"/>
                        <a:pt x="845167" y="694659"/>
                      </a:cubicBezTo>
                      <a:cubicBezTo>
                        <a:pt x="859902" y="659575"/>
                        <a:pt x="867270" y="621685"/>
                        <a:pt x="867270" y="580987"/>
                      </a:cubicBezTo>
                      <a:cubicBezTo>
                        <a:pt x="867270" y="541693"/>
                        <a:pt x="859902" y="504154"/>
                        <a:pt x="845167" y="468368"/>
                      </a:cubicBezTo>
                      <a:cubicBezTo>
                        <a:pt x="830432" y="432583"/>
                        <a:pt x="809732" y="401709"/>
                        <a:pt x="783069" y="375747"/>
                      </a:cubicBezTo>
                      <a:cubicBezTo>
                        <a:pt x="756405" y="349785"/>
                        <a:pt x="725532" y="329086"/>
                        <a:pt x="690448" y="313649"/>
                      </a:cubicBezTo>
                      <a:cubicBezTo>
                        <a:pt x="655364" y="298212"/>
                        <a:pt x="618175" y="290494"/>
                        <a:pt x="578881" y="290494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1EB2BE24-21FE-4867-B37F-3C813A89044C}"/>
                    </a:ext>
                  </a:extLst>
                </p:cNvPr>
                <p:cNvSpPr/>
                <p:nvPr/>
              </p:nvSpPr>
              <p:spPr>
                <a:xfrm>
                  <a:off x="2662878" y="2724367"/>
                  <a:ext cx="1159868" cy="1162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868" h="1162593">
                      <a:moveTo>
                        <a:pt x="570462" y="310"/>
                      </a:moveTo>
                      <a:cubicBezTo>
                        <a:pt x="672906" y="-3199"/>
                        <a:pt x="772544" y="23114"/>
                        <a:pt x="869375" y="79248"/>
                      </a:cubicBezTo>
                      <a:lnTo>
                        <a:pt x="869375" y="1362"/>
                      </a:lnTo>
                      <a:lnTo>
                        <a:pt x="1159868" y="1362"/>
                      </a:lnTo>
                      <a:lnTo>
                        <a:pt x="1159868" y="1161231"/>
                      </a:lnTo>
                      <a:lnTo>
                        <a:pt x="869375" y="1161231"/>
                      </a:lnTo>
                      <a:lnTo>
                        <a:pt x="869375" y="1083345"/>
                      </a:lnTo>
                      <a:cubicBezTo>
                        <a:pt x="772544" y="1139479"/>
                        <a:pt x="672906" y="1165792"/>
                        <a:pt x="570462" y="1162284"/>
                      </a:cubicBezTo>
                      <a:cubicBezTo>
                        <a:pt x="468017" y="1158775"/>
                        <a:pt x="374343" y="1132813"/>
                        <a:pt x="289441" y="1084398"/>
                      </a:cubicBezTo>
                      <a:cubicBezTo>
                        <a:pt x="204538" y="1035982"/>
                        <a:pt x="135072" y="968271"/>
                        <a:pt x="81043" y="881263"/>
                      </a:cubicBezTo>
                      <a:cubicBezTo>
                        <a:pt x="27014" y="794255"/>
                        <a:pt x="0" y="694617"/>
                        <a:pt x="0" y="582349"/>
                      </a:cubicBezTo>
                      <a:cubicBezTo>
                        <a:pt x="0" y="470081"/>
                        <a:pt x="27014" y="370443"/>
                        <a:pt x="81043" y="283436"/>
                      </a:cubicBezTo>
                      <a:cubicBezTo>
                        <a:pt x="135072" y="196428"/>
                        <a:pt x="204538" y="128366"/>
                        <a:pt x="289441" y="79248"/>
                      </a:cubicBezTo>
                      <a:cubicBezTo>
                        <a:pt x="374343" y="30131"/>
                        <a:pt x="468017" y="3818"/>
                        <a:pt x="570462" y="310"/>
                      </a:cubicBezTo>
                      <a:close/>
                      <a:moveTo>
                        <a:pt x="578882" y="291856"/>
                      </a:moveTo>
                      <a:cubicBezTo>
                        <a:pt x="538185" y="291856"/>
                        <a:pt x="500294" y="299224"/>
                        <a:pt x="465210" y="313959"/>
                      </a:cubicBezTo>
                      <a:cubicBezTo>
                        <a:pt x="430127" y="328694"/>
                        <a:pt x="399604" y="349393"/>
                        <a:pt x="373642" y="376057"/>
                      </a:cubicBezTo>
                      <a:cubicBezTo>
                        <a:pt x="347680" y="402721"/>
                        <a:pt x="326980" y="433594"/>
                        <a:pt x="311544" y="468678"/>
                      </a:cubicBezTo>
                      <a:cubicBezTo>
                        <a:pt x="296107" y="503762"/>
                        <a:pt x="288388" y="541652"/>
                        <a:pt x="288388" y="582349"/>
                      </a:cubicBezTo>
                      <a:cubicBezTo>
                        <a:pt x="288388" y="623046"/>
                        <a:pt x="296107" y="660586"/>
                        <a:pt x="311544" y="694968"/>
                      </a:cubicBezTo>
                      <a:cubicBezTo>
                        <a:pt x="326980" y="729350"/>
                        <a:pt x="347680" y="759873"/>
                        <a:pt x="373642" y="786537"/>
                      </a:cubicBezTo>
                      <a:cubicBezTo>
                        <a:pt x="399604" y="813200"/>
                        <a:pt x="430127" y="833900"/>
                        <a:pt x="465210" y="848635"/>
                      </a:cubicBezTo>
                      <a:cubicBezTo>
                        <a:pt x="500294" y="863370"/>
                        <a:pt x="538185" y="870738"/>
                        <a:pt x="578882" y="870738"/>
                      </a:cubicBezTo>
                      <a:cubicBezTo>
                        <a:pt x="618176" y="870738"/>
                        <a:pt x="655013" y="863721"/>
                        <a:pt x="689395" y="849687"/>
                      </a:cubicBezTo>
                      <a:cubicBezTo>
                        <a:pt x="723778" y="835654"/>
                        <a:pt x="754300" y="816007"/>
                        <a:pt x="780964" y="790747"/>
                      </a:cubicBezTo>
                      <a:cubicBezTo>
                        <a:pt x="807628" y="765486"/>
                        <a:pt x="828678" y="736016"/>
                        <a:pt x="844115" y="702336"/>
                      </a:cubicBezTo>
                      <a:cubicBezTo>
                        <a:pt x="859552" y="668655"/>
                        <a:pt x="867972" y="632168"/>
                        <a:pt x="869375" y="592874"/>
                      </a:cubicBezTo>
                      <a:lnTo>
                        <a:pt x="869375" y="590769"/>
                      </a:lnTo>
                      <a:lnTo>
                        <a:pt x="869375" y="582349"/>
                      </a:lnTo>
                      <a:lnTo>
                        <a:pt x="869375" y="571824"/>
                      </a:lnTo>
                      <a:lnTo>
                        <a:pt x="869375" y="569719"/>
                      </a:lnTo>
                      <a:cubicBezTo>
                        <a:pt x="867972" y="530425"/>
                        <a:pt x="859552" y="493938"/>
                        <a:pt x="844115" y="460258"/>
                      </a:cubicBezTo>
                      <a:cubicBezTo>
                        <a:pt x="828678" y="426578"/>
                        <a:pt x="807628" y="397107"/>
                        <a:pt x="780964" y="371847"/>
                      </a:cubicBezTo>
                      <a:cubicBezTo>
                        <a:pt x="754300" y="346586"/>
                        <a:pt x="723778" y="326940"/>
                        <a:pt x="689395" y="312906"/>
                      </a:cubicBezTo>
                      <a:cubicBezTo>
                        <a:pt x="655013" y="298873"/>
                        <a:pt x="618176" y="291856"/>
                        <a:pt x="578882" y="291856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34E1BFBD-7343-4D59-8D5C-0240909EB2F9}"/>
                </a:ext>
              </a:extLst>
            </p:cNvPr>
            <p:cNvSpPr/>
            <p:nvPr/>
          </p:nvSpPr>
          <p:spPr>
            <a:xfrm>
              <a:off x="2150732" y="3363773"/>
              <a:ext cx="2048189" cy="416720"/>
            </a:xfrm>
            <a:prstGeom prst="rect">
              <a:avLst/>
            </a:prstGeom>
            <a:solidFill>
              <a:srgbClr val="682A7B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Razor Components</a:t>
              </a: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143A96EB-5C7F-4BB0-B0C7-D14DFB24C150}"/>
                </a:ext>
              </a:extLst>
            </p:cNvPr>
            <p:cNvSpPr/>
            <p:nvPr/>
          </p:nvSpPr>
          <p:spPr>
            <a:xfrm>
              <a:off x="2150732" y="3810237"/>
              <a:ext cx="2048189" cy="290870"/>
            </a:xfrm>
            <a:prstGeom prst="rect">
              <a:avLst/>
            </a:prstGeom>
            <a:solidFill>
              <a:srgbClr val="682A7B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.NET</a:t>
              </a: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75C82FEC-E86F-4056-8080-6650091DED16}"/>
                </a:ext>
              </a:extLst>
            </p:cNvPr>
            <p:cNvSpPr/>
            <p:nvPr/>
          </p:nvSpPr>
          <p:spPr>
            <a:xfrm>
              <a:off x="2150732" y="4135212"/>
              <a:ext cx="2048189" cy="403557"/>
            </a:xfrm>
            <a:prstGeom prst="rect">
              <a:avLst/>
            </a:prstGeom>
            <a:solidFill>
              <a:srgbClr val="654FF0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WebAssembly</a:t>
              </a:r>
            </a:p>
          </p:txBody>
        </p:sp>
      </p:grpSp>
      <p:pic>
        <p:nvPicPr>
          <p:cNvPr id="156" name="Graphic 155" descr="Line Arrow: Clockwise curve">
            <a:extLst>
              <a:ext uri="{FF2B5EF4-FFF2-40B4-BE49-F238E27FC236}">
                <a16:creationId xmlns:a16="http://schemas.microsoft.com/office/drawing/2014/main" id="{E9996831-7DE3-4B97-A91C-742F0CC18B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7617782" flipH="1" flipV="1">
            <a:off x="6603244" y="3862484"/>
            <a:ext cx="351788" cy="575702"/>
          </a:xfrm>
          <a:prstGeom prst="rect">
            <a:avLst/>
          </a:prstGeom>
        </p:spPr>
      </p:pic>
      <p:pic>
        <p:nvPicPr>
          <p:cNvPr id="157" name="Graphic 156" descr="Line Arrow: Clockwise curve">
            <a:extLst>
              <a:ext uri="{FF2B5EF4-FFF2-40B4-BE49-F238E27FC236}">
                <a16:creationId xmlns:a16="http://schemas.microsoft.com/office/drawing/2014/main" id="{5404D8FB-52D3-416B-A5A5-932D30D0C2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6753512" flipH="1" flipV="1">
            <a:off x="6531689" y="4123871"/>
            <a:ext cx="351788" cy="575702"/>
          </a:xfrm>
          <a:prstGeom prst="rect">
            <a:avLst/>
          </a:prstGeom>
        </p:spPr>
      </p:pic>
      <p:sp>
        <p:nvSpPr>
          <p:cNvPr id="158" name="TextBox 157">
            <a:extLst>
              <a:ext uri="{FF2B5EF4-FFF2-40B4-BE49-F238E27FC236}">
                <a16:creationId xmlns:a16="http://schemas.microsoft.com/office/drawing/2014/main" id="{A43B9FAB-7DE7-4D66-A74B-5740627F8AD6}"/>
              </a:ext>
            </a:extLst>
          </p:cNvPr>
          <p:cNvSpPr txBox="1"/>
          <p:nvPr/>
        </p:nvSpPr>
        <p:spPr>
          <a:xfrm>
            <a:off x="4173497" y="1189038"/>
            <a:ext cx="3916585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spc="-100" dirty="0">
                <a:ln w="3175">
                  <a:noFill/>
                </a:ln>
                <a:solidFill>
                  <a:schemeClr val="bg1"/>
                </a:solidFill>
                <a:cs typeface="Segoe UI" pitchFamily="34" charset="0"/>
              </a:rPr>
              <a:t>Blazor WebAssembly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5AAD335A-9E6E-41B9-9F64-8B1D06BC422F}"/>
              </a:ext>
            </a:extLst>
          </p:cNvPr>
          <p:cNvSpPr txBox="1"/>
          <p:nvPr/>
        </p:nvSpPr>
        <p:spPr>
          <a:xfrm>
            <a:off x="5443394" y="5807619"/>
            <a:ext cx="120577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i="1">
                <a:solidFill>
                  <a:schemeClr val="bg1"/>
                </a:solidFill>
              </a:rPr>
              <a:t>Preview</a:t>
            </a:r>
          </a:p>
        </p:txBody>
      </p:sp>
    </p:spTree>
    <p:extLst>
      <p:ext uri="{BB962C8B-B14F-4D97-AF65-F5344CB8AC3E}">
        <p14:creationId xmlns:p14="http://schemas.microsoft.com/office/powerpoint/2010/main" val="402578048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63B8-0F9D-42B6-B15B-E1A3C4258EB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6575" y="288925"/>
            <a:ext cx="11655425" cy="90011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共享组件模型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8" name="Graphic 107" descr="Server">
            <a:extLst>
              <a:ext uri="{FF2B5EF4-FFF2-40B4-BE49-F238E27FC236}">
                <a16:creationId xmlns:a16="http://schemas.microsoft.com/office/drawing/2014/main" id="{27CAA8E3-C0C5-478D-88F5-227BC99792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8969" y="1981886"/>
            <a:ext cx="3532339" cy="331045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425F2E1-69D0-4E59-B900-E630CDEE9FAE}"/>
              </a:ext>
            </a:extLst>
          </p:cNvPr>
          <p:cNvGrpSpPr/>
          <p:nvPr/>
        </p:nvGrpSpPr>
        <p:grpSpPr>
          <a:xfrm>
            <a:off x="442505" y="3055789"/>
            <a:ext cx="3756141" cy="2791184"/>
            <a:chOff x="5624219" y="3540444"/>
            <a:chExt cx="3094572" cy="2059862"/>
          </a:xfrm>
        </p:grpSpPr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208E1CEA-ADD8-406B-9D3D-6D10D9F1E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24219" y="3540444"/>
              <a:ext cx="3094572" cy="2059862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27000"/>
                </a:prstClr>
              </a:outerShdw>
            </a:effectLst>
          </p:spPr>
        </p:pic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3D50AC14-2B18-4A12-B2F9-CA0DD5D2B729}"/>
                </a:ext>
              </a:extLst>
            </p:cNvPr>
            <p:cNvSpPr/>
            <p:nvPr/>
          </p:nvSpPr>
          <p:spPr>
            <a:xfrm>
              <a:off x="5738938" y="3744180"/>
              <a:ext cx="2842612" cy="1718116"/>
            </a:xfrm>
            <a:custGeom>
              <a:avLst/>
              <a:gdLst>
                <a:gd name="connsiteX0" fmla="*/ 103761 w 3819727"/>
                <a:gd name="connsiteY0" fmla="*/ 2075234 h 2308698"/>
                <a:gd name="connsiteX1" fmla="*/ 103761 w 3819727"/>
                <a:gd name="connsiteY1" fmla="*/ 2075234 h 2308698"/>
                <a:gd name="connsiteX2" fmla="*/ 103761 w 3819727"/>
                <a:gd name="connsiteY2" fmla="*/ 2010383 h 2308698"/>
                <a:gd name="connsiteX3" fmla="*/ 0 w 3819727"/>
                <a:gd name="connsiteY3" fmla="*/ 1504545 h 2308698"/>
                <a:gd name="connsiteX4" fmla="*/ 194553 w 3819727"/>
                <a:gd name="connsiteY4" fmla="*/ 1089498 h 2308698"/>
                <a:gd name="connsiteX5" fmla="*/ 810638 w 3819727"/>
                <a:gd name="connsiteY5" fmla="*/ 1005191 h 2308698"/>
                <a:gd name="connsiteX6" fmla="*/ 966281 w 3819727"/>
                <a:gd name="connsiteY6" fmla="*/ 603115 h 2308698"/>
                <a:gd name="connsiteX7" fmla="*/ 1420238 w 3819727"/>
                <a:gd name="connsiteY7" fmla="*/ 434502 h 2308698"/>
                <a:gd name="connsiteX8" fmla="*/ 1562910 w 3819727"/>
                <a:gd name="connsiteY8" fmla="*/ 505838 h 2308698"/>
                <a:gd name="connsiteX9" fmla="*/ 2016868 w 3819727"/>
                <a:gd name="connsiteY9" fmla="*/ 0 h 2308698"/>
                <a:gd name="connsiteX10" fmla="*/ 2808051 w 3819727"/>
                <a:gd name="connsiteY10" fmla="*/ 32425 h 2308698"/>
                <a:gd name="connsiteX11" fmla="*/ 3197157 w 3819727"/>
                <a:gd name="connsiteY11" fmla="*/ 499353 h 2308698"/>
                <a:gd name="connsiteX12" fmla="*/ 3281464 w 3819727"/>
                <a:gd name="connsiteY12" fmla="*/ 1024647 h 2308698"/>
                <a:gd name="connsiteX13" fmla="*/ 3709481 w 3819727"/>
                <a:gd name="connsiteY13" fmla="*/ 1238655 h 2308698"/>
                <a:gd name="connsiteX14" fmla="*/ 3819727 w 3819727"/>
                <a:gd name="connsiteY14" fmla="*/ 1614791 h 2308698"/>
                <a:gd name="connsiteX15" fmla="*/ 3631659 w 3819727"/>
                <a:gd name="connsiteY15" fmla="*/ 2068749 h 2308698"/>
                <a:gd name="connsiteX16" fmla="*/ 2866417 w 3819727"/>
                <a:gd name="connsiteY16" fmla="*/ 2308698 h 2308698"/>
                <a:gd name="connsiteX17" fmla="*/ 350195 w 3819727"/>
                <a:gd name="connsiteY17" fmla="*/ 2276272 h 2308698"/>
                <a:gd name="connsiteX18" fmla="*/ 103761 w 3819727"/>
                <a:gd name="connsiteY18" fmla="*/ 2075234 h 230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19727" h="2308698">
                  <a:moveTo>
                    <a:pt x="103761" y="2075234"/>
                  </a:moveTo>
                  <a:lnTo>
                    <a:pt x="103761" y="2075234"/>
                  </a:lnTo>
                  <a:lnTo>
                    <a:pt x="103761" y="2010383"/>
                  </a:lnTo>
                  <a:lnTo>
                    <a:pt x="0" y="1504545"/>
                  </a:lnTo>
                  <a:lnTo>
                    <a:pt x="194553" y="1089498"/>
                  </a:lnTo>
                  <a:lnTo>
                    <a:pt x="810638" y="1005191"/>
                  </a:lnTo>
                  <a:lnTo>
                    <a:pt x="966281" y="603115"/>
                  </a:lnTo>
                  <a:lnTo>
                    <a:pt x="1420238" y="434502"/>
                  </a:lnTo>
                  <a:lnTo>
                    <a:pt x="1562910" y="505838"/>
                  </a:lnTo>
                  <a:lnTo>
                    <a:pt x="2016868" y="0"/>
                  </a:lnTo>
                  <a:lnTo>
                    <a:pt x="2808051" y="32425"/>
                  </a:lnTo>
                  <a:lnTo>
                    <a:pt x="3197157" y="499353"/>
                  </a:lnTo>
                  <a:lnTo>
                    <a:pt x="3281464" y="1024647"/>
                  </a:lnTo>
                  <a:lnTo>
                    <a:pt x="3709481" y="1238655"/>
                  </a:lnTo>
                  <a:lnTo>
                    <a:pt x="3819727" y="1614791"/>
                  </a:lnTo>
                  <a:lnTo>
                    <a:pt x="3631659" y="2068749"/>
                  </a:lnTo>
                  <a:lnTo>
                    <a:pt x="2866417" y="2308698"/>
                  </a:lnTo>
                  <a:lnTo>
                    <a:pt x="350195" y="2276272"/>
                  </a:lnTo>
                  <a:lnTo>
                    <a:pt x="103761" y="2075234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4C3F4D7F-CA80-4F5B-A986-A150ABC25F8F}"/>
              </a:ext>
            </a:extLst>
          </p:cNvPr>
          <p:cNvGrpSpPr/>
          <p:nvPr/>
        </p:nvGrpSpPr>
        <p:grpSpPr>
          <a:xfrm>
            <a:off x="4884818" y="2325857"/>
            <a:ext cx="1950483" cy="3364279"/>
            <a:chOff x="7698994" y="1757819"/>
            <a:chExt cx="1950483" cy="3364279"/>
          </a:xfrm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B15AD6AA-8E91-4F25-8EFA-A0622CA043EC}"/>
                </a:ext>
              </a:extLst>
            </p:cNvPr>
            <p:cNvGrpSpPr/>
            <p:nvPr/>
          </p:nvGrpSpPr>
          <p:grpSpPr>
            <a:xfrm>
              <a:off x="7698994" y="1757819"/>
              <a:ext cx="1950483" cy="3364279"/>
              <a:chOff x="6763968" y="1188192"/>
              <a:chExt cx="3257666" cy="4202149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8C831615-EFD2-42EB-BB0B-4B64777CB17C}"/>
                  </a:ext>
                </a:extLst>
              </p:cNvPr>
              <p:cNvSpPr/>
              <p:nvPr/>
            </p:nvSpPr>
            <p:spPr>
              <a:xfrm>
                <a:off x="6763968" y="1195735"/>
                <a:ext cx="3256460" cy="4194606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2032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B65A9D25-1DE2-4EF7-8A83-70F4183E3DDE}"/>
                  </a:ext>
                </a:extLst>
              </p:cNvPr>
              <p:cNvSpPr/>
              <p:nvPr/>
            </p:nvSpPr>
            <p:spPr>
              <a:xfrm>
                <a:off x="6763968" y="1190113"/>
                <a:ext cx="3256460" cy="1004505"/>
              </a:xfrm>
              <a:prstGeom prst="rect">
                <a:avLst/>
              </a:prstGeom>
              <a:solidFill>
                <a:sysClr val="window" lastClr="FFFFFF">
                  <a:lumMod val="6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611624F9-005A-4E2E-9D9A-5CF127DD6261}"/>
                  </a:ext>
                </a:extLst>
              </p:cNvPr>
              <p:cNvSpPr/>
              <p:nvPr/>
            </p:nvSpPr>
            <p:spPr>
              <a:xfrm>
                <a:off x="7263315" y="1573392"/>
                <a:ext cx="2297263" cy="418165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>
                  <a:defRPr/>
                </a:pPr>
                <a:r>
                  <a:rPr lang="en-GB" sz="2000" b="1" kern="0" dirty="0">
                    <a:solidFill>
                      <a:prstClr val="white">
                        <a:lumMod val="65000"/>
                      </a:prstClr>
                    </a:solidFill>
                    <a:latin typeface="Consolas" panose="020B0609020204030204" pitchFamily="49" charset="0"/>
                  </a:rPr>
                  <a:t>https...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756AF8CA-4173-4416-8C82-A4C170672F09}"/>
                  </a:ext>
                </a:extLst>
              </p:cNvPr>
              <p:cNvSpPr/>
              <p:nvPr/>
            </p:nvSpPr>
            <p:spPr>
              <a:xfrm>
                <a:off x="9625114" y="1188192"/>
                <a:ext cx="396520" cy="278268"/>
              </a:xfrm>
              <a:prstGeom prst="rect">
                <a:avLst/>
              </a:prstGeom>
              <a:solidFill>
                <a:srgbClr val="C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A5A609AB-55B3-4BE9-AEED-1C867C4272F4}"/>
                  </a:ext>
                </a:extLst>
              </p:cNvPr>
              <p:cNvSpPr/>
              <p:nvPr/>
            </p:nvSpPr>
            <p:spPr>
              <a:xfrm>
                <a:off x="9164059" y="1188192"/>
                <a:ext cx="396520" cy="278268"/>
              </a:xfrm>
              <a:prstGeom prst="rect">
                <a:avLst/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F413A09F-616B-45D8-AC43-F72452AB91C1}"/>
                  </a:ext>
                </a:extLst>
              </p:cNvPr>
              <p:cNvSpPr/>
              <p:nvPr/>
            </p:nvSpPr>
            <p:spPr>
              <a:xfrm>
                <a:off x="8702217" y="1188192"/>
                <a:ext cx="396520" cy="278268"/>
              </a:xfrm>
              <a:prstGeom prst="rect">
                <a:avLst/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20" name="Isosceles Triangle 119">
                <a:extLst>
                  <a:ext uri="{FF2B5EF4-FFF2-40B4-BE49-F238E27FC236}">
                    <a16:creationId xmlns:a16="http://schemas.microsoft.com/office/drawing/2014/main" id="{C4139E99-0778-4675-8FD9-D423B547A1CD}"/>
                  </a:ext>
                </a:extLst>
              </p:cNvPr>
              <p:cNvSpPr/>
              <p:nvPr/>
            </p:nvSpPr>
            <p:spPr>
              <a:xfrm rot="16200000">
                <a:off x="6876308" y="1698472"/>
                <a:ext cx="255155" cy="159346"/>
              </a:xfrm>
              <a:prstGeom prst="triangle">
                <a:avLst/>
              </a:prstGeom>
              <a:solidFill>
                <a:sysClr val="windowText" lastClr="000000">
                  <a:lumMod val="75000"/>
                  <a:lumOff val="2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GB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77D3EB8A-2026-400B-9C42-A6ABBC7AAD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39983" y="1650941"/>
                <a:ext cx="278937" cy="0"/>
              </a:xfrm>
              <a:prstGeom prst="line">
                <a:avLst/>
              </a:prstGeom>
              <a:noFill/>
              <a:ln w="41275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0AB293B2-2792-4A89-9CF3-DFAB84D86B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39983" y="1910737"/>
                <a:ext cx="278937" cy="0"/>
              </a:xfrm>
              <a:prstGeom prst="line">
                <a:avLst/>
              </a:prstGeom>
              <a:noFill/>
              <a:ln w="41275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CFB24E4C-E8FB-48FE-97DA-CD91DCAC62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39983" y="1780411"/>
                <a:ext cx="278937" cy="0"/>
              </a:xfrm>
              <a:prstGeom prst="line">
                <a:avLst/>
              </a:prstGeom>
              <a:noFill/>
              <a:ln w="41275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5DA20A19-B53A-4F1F-9CE4-653D93B72E81}"/>
                  </a:ext>
                </a:extLst>
              </p:cNvPr>
              <p:cNvGrpSpPr/>
              <p:nvPr/>
            </p:nvGrpSpPr>
            <p:grpSpPr>
              <a:xfrm>
                <a:off x="9745492" y="1259858"/>
                <a:ext cx="166801" cy="125053"/>
                <a:chOff x="6250177" y="1290073"/>
                <a:chExt cx="96832" cy="54279"/>
              </a:xfrm>
            </p:grpSpPr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DBF67F3B-995D-4C2F-AFDE-2EFB3558400D}"/>
                    </a:ext>
                  </a:extLst>
                </p:cNvPr>
                <p:cNvCxnSpPr/>
                <p:nvPr/>
              </p:nvCxnSpPr>
              <p:spPr>
                <a:xfrm>
                  <a:off x="6250307" y="1290078"/>
                  <a:ext cx="96702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3B57B947-6743-4FB3-9F13-29C6019A60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250177" y="1290073"/>
                  <a:ext cx="96702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</p:grp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3D7AB6A-9D2D-4D83-B4C5-6336980C1A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91682" y="1393459"/>
                <a:ext cx="217560" cy="0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1B65B358-3458-4118-9BAB-41E51FEAECC0}"/>
                  </a:ext>
                </a:extLst>
              </p:cNvPr>
              <p:cNvGrpSpPr/>
              <p:nvPr/>
            </p:nvGrpSpPr>
            <p:grpSpPr>
              <a:xfrm>
                <a:off x="9260184" y="1260021"/>
                <a:ext cx="198355" cy="120716"/>
                <a:chOff x="5770527" y="1244809"/>
                <a:chExt cx="126354" cy="56133"/>
              </a:xfrm>
            </p:grpSpPr>
            <p:cxnSp>
              <p:nvCxnSpPr>
                <p:cNvPr id="127" name="Straight Connector 126">
                  <a:extLst>
                    <a:ext uri="{FF2B5EF4-FFF2-40B4-BE49-F238E27FC236}">
                      <a16:creationId xmlns:a16="http://schemas.microsoft.com/office/drawing/2014/main" id="{4BA67724-8598-45BE-885E-13640BC4AF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70527" y="1300942"/>
                  <a:ext cx="126293" cy="0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28" name="Straight Connector 127">
                  <a:extLst>
                    <a:ext uri="{FF2B5EF4-FFF2-40B4-BE49-F238E27FC236}">
                      <a16:creationId xmlns:a16="http://schemas.microsoft.com/office/drawing/2014/main" id="{F46B67FC-8DEB-4FE7-99ED-B424478F8D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70583" y="1245205"/>
                  <a:ext cx="126298" cy="0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29" name="Straight Connector 128">
                  <a:extLst>
                    <a:ext uri="{FF2B5EF4-FFF2-40B4-BE49-F238E27FC236}">
                      <a16:creationId xmlns:a16="http://schemas.microsoft.com/office/drawing/2014/main" id="{79F52A67-2AB2-490B-842A-432607A5DD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94816" y="1244809"/>
                  <a:ext cx="0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DF84FBE0-9452-434E-9306-F1C670744C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73407" y="1244817"/>
                  <a:ext cx="0" cy="5427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</p:grpSp>
        </p:grp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DFC31141-5D79-4E82-84AE-17DB38192352}"/>
                </a:ext>
              </a:extLst>
            </p:cNvPr>
            <p:cNvSpPr/>
            <p:nvPr/>
          </p:nvSpPr>
          <p:spPr>
            <a:xfrm>
              <a:off x="8193032" y="3732363"/>
              <a:ext cx="982555" cy="584775"/>
            </a:xfrm>
            <a:prstGeom prst="rect">
              <a:avLst/>
            </a:prstGeom>
            <a:solidFill>
              <a:srgbClr val="E2C200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32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Consolas" panose="020B0609020204030204" pitchFamily="49" charset="0"/>
                </a:rPr>
                <a:t>DOM</a:t>
              </a:r>
              <a:endParaRPr lang="en-GB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</a:endParaRPr>
            </a:p>
          </p:txBody>
        </p:sp>
      </p:grpSp>
      <p:sp>
        <p:nvSpPr>
          <p:cNvPr id="135" name="TextBox 134">
            <a:extLst>
              <a:ext uri="{FF2B5EF4-FFF2-40B4-BE49-F238E27FC236}">
                <a16:creationId xmlns:a16="http://schemas.microsoft.com/office/drawing/2014/main" id="{000C837E-6F01-4B69-A6B9-73E443E982A2}"/>
              </a:ext>
            </a:extLst>
          </p:cNvPr>
          <p:cNvSpPr txBox="1"/>
          <p:nvPr/>
        </p:nvSpPr>
        <p:spPr>
          <a:xfrm>
            <a:off x="1430813" y="3699604"/>
            <a:ext cx="2065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prstClr val="black"/>
                </a:solidFill>
                <a:latin typeface="+mj-lt"/>
              </a:rPr>
              <a:t>ASP.NET Core</a:t>
            </a:r>
          </a:p>
        </p:txBody>
      </p:sp>
      <p:pic>
        <p:nvPicPr>
          <p:cNvPr id="136" name="Graphic 135" descr="Line Arrow: Clockwise curve">
            <a:extLst>
              <a:ext uri="{FF2B5EF4-FFF2-40B4-BE49-F238E27FC236}">
                <a16:creationId xmlns:a16="http://schemas.microsoft.com/office/drawing/2014/main" id="{AEE7D39D-884C-4DC0-8557-489E4F2146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7097434">
            <a:off x="4030608" y="4083105"/>
            <a:ext cx="911865" cy="1492262"/>
          </a:xfrm>
          <a:prstGeom prst="rect">
            <a:avLst/>
          </a:prstGeom>
          <a:effectLst/>
        </p:spPr>
      </p:pic>
      <p:pic>
        <p:nvPicPr>
          <p:cNvPr id="137" name="Graphic 136" descr="Line Arrow: Clockwise curve">
            <a:extLst>
              <a:ext uri="{FF2B5EF4-FFF2-40B4-BE49-F238E27FC236}">
                <a16:creationId xmlns:a16="http://schemas.microsoft.com/office/drawing/2014/main" id="{7893083A-0448-4A22-BFBB-5111F89B01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7097434" flipH="1" flipV="1">
            <a:off x="4066833" y="3639851"/>
            <a:ext cx="911864" cy="1492262"/>
          </a:xfrm>
          <a:prstGeom prst="rect">
            <a:avLst/>
          </a:prstGeom>
          <a:effectLst/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1224A91F-626B-4095-9AF2-52376EA424E7}"/>
              </a:ext>
            </a:extLst>
          </p:cNvPr>
          <p:cNvSpPr txBox="1"/>
          <p:nvPr/>
        </p:nvSpPr>
        <p:spPr>
          <a:xfrm>
            <a:off x="4081778" y="4408195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libri" panose="020F0502020204030204"/>
              </a:rPr>
              <a:t>SignalR</a:t>
            </a:r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68C40236-2930-4B45-B64D-4D460FDD06CA}"/>
              </a:ext>
            </a:extLst>
          </p:cNvPr>
          <p:cNvCxnSpPr/>
          <p:nvPr/>
        </p:nvCxnSpPr>
        <p:spPr>
          <a:xfrm>
            <a:off x="7184488" y="1593669"/>
            <a:ext cx="0" cy="4741817"/>
          </a:xfrm>
          <a:prstGeom prst="line">
            <a:avLst/>
          </a:prstGeom>
          <a:ln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TextBox 141">
            <a:extLst>
              <a:ext uri="{FF2B5EF4-FFF2-40B4-BE49-F238E27FC236}">
                <a16:creationId xmlns:a16="http://schemas.microsoft.com/office/drawing/2014/main" id="{0D27C2E0-E635-4952-A763-09DF24A02498}"/>
              </a:ext>
            </a:extLst>
          </p:cNvPr>
          <p:cNvSpPr txBox="1"/>
          <p:nvPr/>
        </p:nvSpPr>
        <p:spPr>
          <a:xfrm>
            <a:off x="2362309" y="1308873"/>
            <a:ext cx="2571410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spc="-100" dirty="0" err="1">
                <a:ln w="3175">
                  <a:noFill/>
                </a:ln>
                <a:solidFill>
                  <a:schemeClr val="bg1"/>
                </a:solidFill>
                <a:cs typeface="Segoe UI" pitchFamily="34" charset="0"/>
              </a:rPr>
              <a:t>Blazor</a:t>
            </a:r>
            <a:r>
              <a:rPr lang="en-US" sz="3200" spc="-100" dirty="0">
                <a:ln w="3175">
                  <a:noFill/>
                </a:ln>
                <a:solidFill>
                  <a:schemeClr val="bg1"/>
                </a:solidFill>
                <a:cs typeface="Segoe UI" pitchFamily="34" charset="0"/>
              </a:rPr>
              <a:t> Server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E3AB6488-3E31-45AD-A6C5-42A1900F88A0}"/>
              </a:ext>
            </a:extLst>
          </p:cNvPr>
          <p:cNvGrpSpPr/>
          <p:nvPr/>
        </p:nvGrpSpPr>
        <p:grpSpPr>
          <a:xfrm>
            <a:off x="1264120" y="4181646"/>
            <a:ext cx="2259720" cy="1453971"/>
            <a:chOff x="784337" y="2272787"/>
            <a:chExt cx="2259720" cy="1453971"/>
          </a:xfrm>
        </p:grpSpPr>
        <p:sp>
          <p:nvSpPr>
            <p:cNvPr id="81" name="Rectangle: Rounded Corners 80">
              <a:extLst>
                <a:ext uri="{FF2B5EF4-FFF2-40B4-BE49-F238E27FC236}">
                  <a16:creationId xmlns:a16="http://schemas.microsoft.com/office/drawing/2014/main" id="{113629AD-D1DA-449B-90F6-A0800006048E}"/>
                </a:ext>
              </a:extLst>
            </p:cNvPr>
            <p:cNvSpPr/>
            <p:nvPr/>
          </p:nvSpPr>
          <p:spPr>
            <a:xfrm>
              <a:off x="784337" y="2272787"/>
              <a:ext cx="2259720" cy="1453971"/>
            </a:xfrm>
            <a:prstGeom prst="roundRect">
              <a:avLst>
                <a:gd name="adj" fmla="val 6024"/>
              </a:avLst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F804680F-4D0C-4D23-865E-BE564387B7E8}"/>
                </a:ext>
              </a:extLst>
            </p:cNvPr>
            <p:cNvGrpSpPr/>
            <p:nvPr/>
          </p:nvGrpSpPr>
          <p:grpSpPr>
            <a:xfrm>
              <a:off x="1204474" y="2411592"/>
              <a:ext cx="1442545" cy="339191"/>
              <a:chOff x="977953" y="2433131"/>
              <a:chExt cx="6182954" cy="1453829"/>
            </a:xfrm>
            <a:solidFill>
              <a:sysClr val="windowText" lastClr="000000"/>
            </a:solidFill>
            <a:effectLst/>
          </p:grpSpPr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A9BEB48C-B304-4BD2-9BDB-CEF0A84E0489}"/>
                  </a:ext>
                </a:extLst>
              </p:cNvPr>
              <p:cNvSpPr/>
              <p:nvPr/>
            </p:nvSpPr>
            <p:spPr>
              <a:xfrm>
                <a:off x="2256408" y="2433131"/>
                <a:ext cx="290494" cy="1452467"/>
              </a:xfrm>
              <a:custGeom>
                <a:avLst/>
                <a:gdLst/>
                <a:ahLst/>
                <a:cxnLst/>
                <a:rect l="l" t="t" r="r" b="b"/>
                <a:pathLst>
                  <a:path w="290494" h="1452467">
                    <a:moveTo>
                      <a:pt x="0" y="0"/>
                    </a:moveTo>
                    <a:lnTo>
                      <a:pt x="290494" y="0"/>
                    </a:lnTo>
                    <a:lnTo>
                      <a:pt x="290494" y="1452467"/>
                    </a:lnTo>
                    <a:lnTo>
                      <a:pt x="0" y="145246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07CE2548-04A9-4E6C-8E72-3A2372B267BE}"/>
                  </a:ext>
                </a:extLst>
              </p:cNvPr>
              <p:cNvSpPr/>
              <p:nvPr/>
            </p:nvSpPr>
            <p:spPr>
              <a:xfrm>
                <a:off x="977953" y="2435236"/>
                <a:ext cx="1159869" cy="1450362"/>
              </a:xfrm>
              <a:custGeom>
                <a:avLst/>
                <a:gdLst/>
                <a:ahLst/>
                <a:cxnLst/>
                <a:rect l="l" t="t" r="r" b="b"/>
                <a:pathLst>
                  <a:path w="1159869" h="1450362">
                    <a:moveTo>
                      <a:pt x="0" y="0"/>
                    </a:moveTo>
                    <a:lnTo>
                      <a:pt x="290493" y="0"/>
                    </a:lnTo>
                    <a:lnTo>
                      <a:pt x="290493" y="366274"/>
                    </a:lnTo>
                    <a:cubicBezTo>
                      <a:pt x="355047" y="329787"/>
                      <a:pt x="421356" y="306281"/>
                      <a:pt x="489418" y="295756"/>
                    </a:cubicBezTo>
                    <a:cubicBezTo>
                      <a:pt x="557481" y="285231"/>
                      <a:pt x="623789" y="286283"/>
                      <a:pt x="688343" y="298914"/>
                    </a:cubicBezTo>
                    <a:cubicBezTo>
                      <a:pt x="752897" y="311544"/>
                      <a:pt x="813592" y="334348"/>
                      <a:pt x="870428" y="367327"/>
                    </a:cubicBezTo>
                    <a:cubicBezTo>
                      <a:pt x="927264" y="400306"/>
                      <a:pt x="977082" y="441704"/>
                      <a:pt x="1019885" y="491523"/>
                    </a:cubicBezTo>
                    <a:cubicBezTo>
                      <a:pt x="1062687" y="541342"/>
                      <a:pt x="1096718" y="598178"/>
                      <a:pt x="1121978" y="662030"/>
                    </a:cubicBezTo>
                    <a:cubicBezTo>
                      <a:pt x="1147239" y="725883"/>
                      <a:pt x="1159869" y="794998"/>
                      <a:pt x="1159869" y="869375"/>
                    </a:cubicBezTo>
                    <a:cubicBezTo>
                      <a:pt x="1159869" y="949366"/>
                      <a:pt x="1144783" y="1024796"/>
                      <a:pt x="1114611" y="1095666"/>
                    </a:cubicBezTo>
                    <a:cubicBezTo>
                      <a:pt x="1084439" y="1166535"/>
                      <a:pt x="1043040" y="1228282"/>
                      <a:pt x="990414" y="1280908"/>
                    </a:cubicBezTo>
                    <a:cubicBezTo>
                      <a:pt x="937789" y="1333533"/>
                      <a:pt x="876392" y="1374932"/>
                      <a:pt x="806225" y="1405104"/>
                    </a:cubicBezTo>
                    <a:cubicBezTo>
                      <a:pt x="736057" y="1435276"/>
                      <a:pt x="660978" y="1450362"/>
                      <a:pt x="580987" y="1450362"/>
                    </a:cubicBezTo>
                    <a:cubicBezTo>
                      <a:pt x="500996" y="1450362"/>
                      <a:pt x="425566" y="1435276"/>
                      <a:pt x="354697" y="1405104"/>
                    </a:cubicBezTo>
                    <a:cubicBezTo>
                      <a:pt x="283827" y="1374932"/>
                      <a:pt x="222080" y="1333533"/>
                      <a:pt x="169454" y="1280908"/>
                    </a:cubicBezTo>
                    <a:cubicBezTo>
                      <a:pt x="116829" y="1228282"/>
                      <a:pt x="75430" y="1166535"/>
                      <a:pt x="45258" y="1095666"/>
                    </a:cubicBezTo>
                    <a:cubicBezTo>
                      <a:pt x="15086" y="1024796"/>
                      <a:pt x="0" y="949366"/>
                      <a:pt x="0" y="869375"/>
                    </a:cubicBezTo>
                    <a:lnTo>
                      <a:pt x="0" y="0"/>
                    </a:lnTo>
                    <a:close/>
                    <a:moveTo>
                      <a:pt x="580987" y="578882"/>
                    </a:moveTo>
                    <a:cubicBezTo>
                      <a:pt x="540290" y="578882"/>
                      <a:pt x="502399" y="586600"/>
                      <a:pt x="467316" y="602037"/>
                    </a:cubicBezTo>
                    <a:cubicBezTo>
                      <a:pt x="432232" y="617474"/>
                      <a:pt x="401709" y="638173"/>
                      <a:pt x="375747" y="664135"/>
                    </a:cubicBezTo>
                    <a:cubicBezTo>
                      <a:pt x="349785" y="690097"/>
                      <a:pt x="329085" y="720971"/>
                      <a:pt x="313649" y="756756"/>
                    </a:cubicBezTo>
                    <a:cubicBezTo>
                      <a:pt x="298212" y="792542"/>
                      <a:pt x="290493" y="830081"/>
                      <a:pt x="290493" y="869375"/>
                    </a:cubicBezTo>
                    <a:cubicBezTo>
                      <a:pt x="290493" y="910073"/>
                      <a:pt x="298212" y="947963"/>
                      <a:pt x="313649" y="983047"/>
                    </a:cubicBezTo>
                    <a:cubicBezTo>
                      <a:pt x="329085" y="1018130"/>
                      <a:pt x="349785" y="1048653"/>
                      <a:pt x="375747" y="1074615"/>
                    </a:cubicBezTo>
                    <a:cubicBezTo>
                      <a:pt x="401709" y="1100577"/>
                      <a:pt x="432232" y="1121277"/>
                      <a:pt x="467316" y="1136713"/>
                    </a:cubicBezTo>
                    <a:cubicBezTo>
                      <a:pt x="502399" y="1152150"/>
                      <a:pt x="540290" y="1159869"/>
                      <a:pt x="580987" y="1159869"/>
                    </a:cubicBezTo>
                    <a:cubicBezTo>
                      <a:pt x="620281" y="1159869"/>
                      <a:pt x="657470" y="1152150"/>
                      <a:pt x="692553" y="1136713"/>
                    </a:cubicBezTo>
                    <a:cubicBezTo>
                      <a:pt x="727637" y="1121277"/>
                      <a:pt x="758511" y="1100577"/>
                      <a:pt x="785174" y="1074615"/>
                    </a:cubicBezTo>
                    <a:cubicBezTo>
                      <a:pt x="811838" y="1048653"/>
                      <a:pt x="832537" y="1018130"/>
                      <a:pt x="847273" y="983047"/>
                    </a:cubicBezTo>
                    <a:cubicBezTo>
                      <a:pt x="862008" y="947963"/>
                      <a:pt x="869375" y="910073"/>
                      <a:pt x="869375" y="869375"/>
                    </a:cubicBezTo>
                    <a:cubicBezTo>
                      <a:pt x="869375" y="830081"/>
                      <a:pt x="862008" y="792542"/>
                      <a:pt x="847273" y="756756"/>
                    </a:cubicBezTo>
                    <a:cubicBezTo>
                      <a:pt x="832537" y="720971"/>
                      <a:pt x="811838" y="690097"/>
                      <a:pt x="785174" y="664135"/>
                    </a:cubicBezTo>
                    <a:cubicBezTo>
                      <a:pt x="758511" y="638173"/>
                      <a:pt x="727637" y="617474"/>
                      <a:pt x="692553" y="602037"/>
                    </a:cubicBezTo>
                    <a:cubicBezTo>
                      <a:pt x="657470" y="586600"/>
                      <a:pt x="620281" y="578882"/>
                      <a:pt x="580987" y="57888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ADD490B0-D851-418E-95FA-9EF39F003FF0}"/>
                  </a:ext>
                </a:extLst>
              </p:cNvPr>
              <p:cNvSpPr/>
              <p:nvPr/>
            </p:nvSpPr>
            <p:spPr>
              <a:xfrm>
                <a:off x="6419938" y="2746780"/>
                <a:ext cx="740969" cy="1138818"/>
              </a:xfrm>
              <a:custGeom>
                <a:avLst/>
                <a:gdLst>
                  <a:gd name="connsiteX0" fmla="*/ 452311 w 740969"/>
                  <a:gd name="connsiteY0" fmla="*/ 15642 h 1138818"/>
                  <a:gd name="connsiteX1" fmla="*/ 359571 w 740969"/>
                  <a:gd name="connsiteY1" fmla="*/ 44332 h 1138818"/>
                  <a:gd name="connsiteX2" fmla="*/ 426268 w 740969"/>
                  <a:gd name="connsiteY2" fmla="*/ 21049 h 1138818"/>
                  <a:gd name="connsiteX3" fmla="*/ 467481 w 740969"/>
                  <a:gd name="connsiteY3" fmla="*/ 12492 h 1138818"/>
                  <a:gd name="connsiteX4" fmla="*/ 452311 w 740969"/>
                  <a:gd name="connsiteY4" fmla="*/ 15642 h 1138818"/>
                  <a:gd name="connsiteX5" fmla="*/ 460211 w 740969"/>
                  <a:gd name="connsiteY5" fmla="*/ 13198 h 1138818"/>
                  <a:gd name="connsiteX6" fmla="*/ 580987 w 740969"/>
                  <a:gd name="connsiteY6" fmla="*/ 0 h 1138818"/>
                  <a:gd name="connsiteX7" fmla="*/ 740969 w 740969"/>
                  <a:gd name="connsiteY7" fmla="*/ 0 h 1138818"/>
                  <a:gd name="connsiteX8" fmla="*/ 740969 w 740969"/>
                  <a:gd name="connsiteY8" fmla="*/ 28121 h 1138818"/>
                  <a:gd name="connsiteX9" fmla="*/ 740969 w 740969"/>
                  <a:gd name="connsiteY9" fmla="*/ 290493 h 1138818"/>
                  <a:gd name="connsiteX10" fmla="*/ 580987 w 740969"/>
                  <a:gd name="connsiteY10" fmla="*/ 290493 h 1138818"/>
                  <a:gd name="connsiteX11" fmla="*/ 467315 w 740969"/>
                  <a:gd name="connsiteY11" fmla="*/ 313648 h 1138818"/>
                  <a:gd name="connsiteX12" fmla="*/ 464958 w 740969"/>
                  <a:gd name="connsiteY12" fmla="*/ 314947 h 1138818"/>
                  <a:gd name="connsiteX13" fmla="*/ 464954 w 740969"/>
                  <a:gd name="connsiteY13" fmla="*/ 314948 h 1138818"/>
                  <a:gd name="connsiteX14" fmla="*/ 459713 w 740969"/>
                  <a:gd name="connsiteY14" fmla="*/ 317835 h 1138818"/>
                  <a:gd name="connsiteX15" fmla="*/ 382297 w 740969"/>
                  <a:gd name="connsiteY15" fmla="*/ 370335 h 1138818"/>
                  <a:gd name="connsiteX16" fmla="*/ 375747 w 740969"/>
                  <a:gd name="connsiteY16" fmla="*/ 375746 h 1138818"/>
                  <a:gd name="connsiteX17" fmla="*/ 313648 w 740969"/>
                  <a:gd name="connsiteY17" fmla="*/ 468367 h 1138818"/>
                  <a:gd name="connsiteX18" fmla="*/ 290493 w 740969"/>
                  <a:gd name="connsiteY18" fmla="*/ 580986 h 1138818"/>
                  <a:gd name="connsiteX19" fmla="*/ 290493 w 740969"/>
                  <a:gd name="connsiteY19" fmla="*/ 624778 h 1138818"/>
                  <a:gd name="connsiteX20" fmla="*/ 286283 w 740969"/>
                  <a:gd name="connsiteY20" fmla="*/ 582871 h 1138818"/>
                  <a:gd name="connsiteX21" fmla="*/ 286283 w 740969"/>
                  <a:gd name="connsiteY21" fmla="*/ 582872 h 1138818"/>
                  <a:gd name="connsiteX22" fmla="*/ 290493 w 740969"/>
                  <a:gd name="connsiteY22" fmla="*/ 624779 h 1138818"/>
                  <a:gd name="connsiteX23" fmla="*/ 290493 w 740969"/>
                  <a:gd name="connsiteY23" fmla="*/ 1087903 h 1138818"/>
                  <a:gd name="connsiteX24" fmla="*/ 290493 w 740969"/>
                  <a:gd name="connsiteY24" fmla="*/ 1138818 h 1138818"/>
                  <a:gd name="connsiteX25" fmla="*/ 286283 w 740969"/>
                  <a:gd name="connsiteY25" fmla="*/ 1138818 h 1138818"/>
                  <a:gd name="connsiteX26" fmla="*/ 0 w 740969"/>
                  <a:gd name="connsiteY26" fmla="*/ 1138818 h 1138818"/>
                  <a:gd name="connsiteX27" fmla="*/ 0 w 740969"/>
                  <a:gd name="connsiteY27" fmla="*/ 580987 h 1138818"/>
                  <a:gd name="connsiteX28" fmla="*/ 0 w 740969"/>
                  <a:gd name="connsiteY28" fmla="*/ 539501 h 1138818"/>
                  <a:gd name="connsiteX29" fmla="*/ 7105 w 740969"/>
                  <a:gd name="connsiteY29" fmla="*/ 466306 h 1138818"/>
                  <a:gd name="connsiteX30" fmla="*/ 41048 w 740969"/>
                  <a:gd name="connsiteY30" fmla="*/ 356581 h 1138818"/>
                  <a:gd name="connsiteX31" fmla="*/ 165244 w 740969"/>
                  <a:gd name="connsiteY31" fmla="*/ 171339 h 1138818"/>
                  <a:gd name="connsiteX32" fmla="*/ 251024 w 740969"/>
                  <a:gd name="connsiteY32" fmla="*/ 100821 h 1138818"/>
                  <a:gd name="connsiteX33" fmla="*/ 329572 w 740969"/>
                  <a:gd name="connsiteY33" fmla="*/ 58430 h 1138818"/>
                  <a:gd name="connsiteX34" fmla="*/ 350487 w 740969"/>
                  <a:gd name="connsiteY34" fmla="*/ 47143 h 1138818"/>
                  <a:gd name="connsiteX35" fmla="*/ 359571 w 740969"/>
                  <a:gd name="connsiteY35" fmla="*/ 44333 h 1138818"/>
                  <a:gd name="connsiteX36" fmla="*/ 452311 w 740969"/>
                  <a:gd name="connsiteY36" fmla="*/ 15643 h 1138818"/>
                  <a:gd name="connsiteX37" fmla="*/ 467481 w 740969"/>
                  <a:gd name="connsiteY37" fmla="*/ 12493 h 1138818"/>
                  <a:gd name="connsiteX38" fmla="*/ 502311 w 740969"/>
                  <a:gd name="connsiteY38" fmla="*/ 5262 h 1138818"/>
                  <a:gd name="connsiteX39" fmla="*/ 580987 w 740969"/>
                  <a:gd name="connsiteY39" fmla="*/ 0 h 1138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40969" h="1138818">
                    <a:moveTo>
                      <a:pt x="452311" y="15642"/>
                    </a:moveTo>
                    <a:lnTo>
                      <a:pt x="359571" y="44332"/>
                    </a:lnTo>
                    <a:lnTo>
                      <a:pt x="426268" y="21049"/>
                    </a:lnTo>
                    <a:close/>
                    <a:moveTo>
                      <a:pt x="467481" y="12492"/>
                    </a:moveTo>
                    <a:lnTo>
                      <a:pt x="452311" y="15642"/>
                    </a:lnTo>
                    <a:lnTo>
                      <a:pt x="460211" y="13198"/>
                    </a:lnTo>
                    <a:close/>
                    <a:moveTo>
                      <a:pt x="580987" y="0"/>
                    </a:moveTo>
                    <a:lnTo>
                      <a:pt x="740969" y="0"/>
                    </a:lnTo>
                    <a:lnTo>
                      <a:pt x="740969" y="28121"/>
                    </a:lnTo>
                    <a:lnTo>
                      <a:pt x="740969" y="290493"/>
                    </a:lnTo>
                    <a:lnTo>
                      <a:pt x="580987" y="290493"/>
                    </a:lnTo>
                    <a:cubicBezTo>
                      <a:pt x="540289" y="290493"/>
                      <a:pt x="502399" y="298212"/>
                      <a:pt x="467315" y="313648"/>
                    </a:cubicBezTo>
                    <a:lnTo>
                      <a:pt x="464958" y="314947"/>
                    </a:lnTo>
                    <a:lnTo>
                      <a:pt x="464954" y="314948"/>
                    </a:lnTo>
                    <a:lnTo>
                      <a:pt x="459713" y="317835"/>
                    </a:lnTo>
                    <a:lnTo>
                      <a:pt x="382297" y="370335"/>
                    </a:lnTo>
                    <a:lnTo>
                      <a:pt x="375747" y="375746"/>
                    </a:lnTo>
                    <a:cubicBezTo>
                      <a:pt x="349784" y="401708"/>
                      <a:pt x="329085" y="432581"/>
                      <a:pt x="313648" y="468367"/>
                    </a:cubicBezTo>
                    <a:cubicBezTo>
                      <a:pt x="298211" y="504152"/>
                      <a:pt x="290493" y="541692"/>
                      <a:pt x="290493" y="580986"/>
                    </a:cubicBezTo>
                    <a:lnTo>
                      <a:pt x="290493" y="624778"/>
                    </a:lnTo>
                    <a:lnTo>
                      <a:pt x="286283" y="582871"/>
                    </a:lnTo>
                    <a:lnTo>
                      <a:pt x="286283" y="582872"/>
                    </a:lnTo>
                    <a:lnTo>
                      <a:pt x="290493" y="624779"/>
                    </a:lnTo>
                    <a:lnTo>
                      <a:pt x="290493" y="1087903"/>
                    </a:lnTo>
                    <a:lnTo>
                      <a:pt x="290493" y="1138818"/>
                    </a:lnTo>
                    <a:lnTo>
                      <a:pt x="286283" y="1138818"/>
                    </a:lnTo>
                    <a:lnTo>
                      <a:pt x="0" y="1138818"/>
                    </a:lnTo>
                    <a:lnTo>
                      <a:pt x="0" y="580987"/>
                    </a:lnTo>
                    <a:lnTo>
                      <a:pt x="0" y="539501"/>
                    </a:lnTo>
                    <a:lnTo>
                      <a:pt x="7105" y="466306"/>
                    </a:lnTo>
                    <a:cubicBezTo>
                      <a:pt x="14648" y="428591"/>
                      <a:pt x="25962" y="392016"/>
                      <a:pt x="41048" y="356581"/>
                    </a:cubicBezTo>
                    <a:cubicBezTo>
                      <a:pt x="71220" y="285712"/>
                      <a:pt x="112619" y="223965"/>
                      <a:pt x="165244" y="171339"/>
                    </a:cubicBezTo>
                    <a:cubicBezTo>
                      <a:pt x="191557" y="145027"/>
                      <a:pt x="220150" y="121521"/>
                      <a:pt x="251024" y="100821"/>
                    </a:cubicBezTo>
                    <a:lnTo>
                      <a:pt x="329572" y="58430"/>
                    </a:lnTo>
                    <a:lnTo>
                      <a:pt x="350487" y="47143"/>
                    </a:lnTo>
                    <a:lnTo>
                      <a:pt x="359571" y="44333"/>
                    </a:lnTo>
                    <a:lnTo>
                      <a:pt x="452311" y="15643"/>
                    </a:lnTo>
                    <a:lnTo>
                      <a:pt x="467481" y="12493"/>
                    </a:lnTo>
                    <a:lnTo>
                      <a:pt x="502311" y="5262"/>
                    </a:lnTo>
                    <a:cubicBezTo>
                      <a:pt x="528098" y="1754"/>
                      <a:pt x="554323" y="0"/>
                      <a:pt x="580987" y="0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903AFFA5-7305-49ED-B07E-98294076AF22}"/>
                  </a:ext>
                </a:extLst>
              </p:cNvPr>
              <p:cNvSpPr/>
              <p:nvPr/>
            </p:nvSpPr>
            <p:spPr>
              <a:xfrm>
                <a:off x="3937123" y="2723624"/>
                <a:ext cx="1138818" cy="1161974"/>
              </a:xfrm>
              <a:custGeom>
                <a:avLst/>
                <a:gdLst/>
                <a:ahLst/>
                <a:cxnLst/>
                <a:rect l="l" t="t" r="r" b="b"/>
                <a:pathLst>
                  <a:path w="1138818" h="1161974">
                    <a:moveTo>
                      <a:pt x="0" y="0"/>
                    </a:moveTo>
                    <a:lnTo>
                      <a:pt x="1138818" y="0"/>
                    </a:lnTo>
                    <a:lnTo>
                      <a:pt x="549411" y="871481"/>
                    </a:lnTo>
                    <a:lnTo>
                      <a:pt x="1138818" y="871481"/>
                    </a:lnTo>
                    <a:lnTo>
                      <a:pt x="1138818" y="1161974"/>
                    </a:lnTo>
                    <a:lnTo>
                      <a:pt x="0" y="1161974"/>
                    </a:lnTo>
                    <a:lnTo>
                      <a:pt x="591512" y="290494"/>
                    </a:lnTo>
                    <a:lnTo>
                      <a:pt x="0" y="29049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3A3405-5798-4098-AD36-FCDC89FFAD82}"/>
                  </a:ext>
                </a:extLst>
              </p:cNvPr>
              <p:cNvSpPr/>
              <p:nvPr/>
            </p:nvSpPr>
            <p:spPr>
              <a:xfrm>
                <a:off x="5166953" y="2723624"/>
                <a:ext cx="1157763" cy="1161974"/>
              </a:xfrm>
              <a:custGeom>
                <a:avLst/>
                <a:gdLst/>
                <a:ahLst/>
                <a:cxnLst/>
                <a:rect l="l" t="t" r="r" b="b"/>
                <a:pathLst>
                  <a:path w="1157763" h="1161974">
                    <a:moveTo>
                      <a:pt x="578881" y="0"/>
                    </a:moveTo>
                    <a:cubicBezTo>
                      <a:pt x="654662" y="0"/>
                      <a:pt x="727286" y="14736"/>
                      <a:pt x="796751" y="44206"/>
                    </a:cubicBezTo>
                    <a:cubicBezTo>
                      <a:pt x="866217" y="73676"/>
                      <a:pt x="927965" y="114023"/>
                      <a:pt x="981993" y="165245"/>
                    </a:cubicBezTo>
                    <a:cubicBezTo>
                      <a:pt x="1036023" y="216467"/>
                      <a:pt x="1078825" y="277513"/>
                      <a:pt x="1110400" y="348382"/>
                    </a:cubicBezTo>
                    <a:cubicBezTo>
                      <a:pt x="1141975" y="419251"/>
                      <a:pt x="1157763" y="496786"/>
                      <a:pt x="1157763" y="580987"/>
                    </a:cubicBezTo>
                    <a:cubicBezTo>
                      <a:pt x="1157763" y="660978"/>
                      <a:pt x="1142677" y="736408"/>
                      <a:pt x="1112505" y="807278"/>
                    </a:cubicBezTo>
                    <a:cubicBezTo>
                      <a:pt x="1082333" y="878147"/>
                      <a:pt x="1040935" y="939894"/>
                      <a:pt x="988309" y="992520"/>
                    </a:cubicBezTo>
                    <a:cubicBezTo>
                      <a:pt x="935683" y="1045145"/>
                      <a:pt x="874287" y="1086544"/>
                      <a:pt x="804119" y="1116716"/>
                    </a:cubicBezTo>
                    <a:cubicBezTo>
                      <a:pt x="733952" y="1146888"/>
                      <a:pt x="658872" y="1161974"/>
                      <a:pt x="578881" y="1161974"/>
                    </a:cubicBezTo>
                    <a:cubicBezTo>
                      <a:pt x="503101" y="1161974"/>
                      <a:pt x="430477" y="1147239"/>
                      <a:pt x="361012" y="1117769"/>
                    </a:cubicBezTo>
                    <a:cubicBezTo>
                      <a:pt x="291546" y="1088298"/>
                      <a:pt x="229799" y="1047952"/>
                      <a:pt x="175769" y="996730"/>
                    </a:cubicBezTo>
                    <a:cubicBezTo>
                      <a:pt x="121740" y="945507"/>
                      <a:pt x="78938" y="884462"/>
                      <a:pt x="47363" y="813593"/>
                    </a:cubicBezTo>
                    <a:cubicBezTo>
                      <a:pt x="15788" y="742723"/>
                      <a:pt x="0" y="665188"/>
                      <a:pt x="0" y="580987"/>
                    </a:cubicBezTo>
                    <a:cubicBezTo>
                      <a:pt x="0" y="500996"/>
                      <a:pt x="15086" y="425917"/>
                      <a:pt x="45258" y="355750"/>
                    </a:cubicBezTo>
                    <a:cubicBezTo>
                      <a:pt x="75430" y="285582"/>
                      <a:pt x="116829" y="224186"/>
                      <a:pt x="169454" y="171560"/>
                    </a:cubicBezTo>
                    <a:cubicBezTo>
                      <a:pt x="222080" y="118934"/>
                      <a:pt x="283477" y="77185"/>
                      <a:pt x="353644" y="46311"/>
                    </a:cubicBezTo>
                    <a:cubicBezTo>
                      <a:pt x="423811" y="15437"/>
                      <a:pt x="498891" y="0"/>
                      <a:pt x="578881" y="0"/>
                    </a:cubicBezTo>
                    <a:close/>
                    <a:moveTo>
                      <a:pt x="578881" y="290494"/>
                    </a:moveTo>
                    <a:cubicBezTo>
                      <a:pt x="538184" y="290494"/>
                      <a:pt x="500294" y="298212"/>
                      <a:pt x="465210" y="313649"/>
                    </a:cubicBezTo>
                    <a:cubicBezTo>
                      <a:pt x="430126" y="329086"/>
                      <a:pt x="399604" y="349785"/>
                      <a:pt x="373642" y="375747"/>
                    </a:cubicBezTo>
                    <a:cubicBezTo>
                      <a:pt x="347680" y="401709"/>
                      <a:pt x="326980" y="432583"/>
                      <a:pt x="311544" y="468368"/>
                    </a:cubicBezTo>
                    <a:cubicBezTo>
                      <a:pt x="296107" y="504154"/>
                      <a:pt x="288388" y="541693"/>
                      <a:pt x="288388" y="580987"/>
                    </a:cubicBezTo>
                    <a:cubicBezTo>
                      <a:pt x="288388" y="621685"/>
                      <a:pt x="296107" y="659575"/>
                      <a:pt x="311544" y="694659"/>
                    </a:cubicBezTo>
                    <a:cubicBezTo>
                      <a:pt x="326980" y="729742"/>
                      <a:pt x="347680" y="760265"/>
                      <a:pt x="373642" y="786227"/>
                    </a:cubicBezTo>
                    <a:cubicBezTo>
                      <a:pt x="399604" y="812189"/>
                      <a:pt x="430126" y="832889"/>
                      <a:pt x="465210" y="848325"/>
                    </a:cubicBezTo>
                    <a:cubicBezTo>
                      <a:pt x="500294" y="863762"/>
                      <a:pt x="538184" y="871481"/>
                      <a:pt x="578881" y="871481"/>
                    </a:cubicBezTo>
                    <a:cubicBezTo>
                      <a:pt x="618175" y="871481"/>
                      <a:pt x="655364" y="863762"/>
                      <a:pt x="690448" y="848325"/>
                    </a:cubicBezTo>
                    <a:cubicBezTo>
                      <a:pt x="725532" y="832889"/>
                      <a:pt x="756405" y="812189"/>
                      <a:pt x="783069" y="786227"/>
                    </a:cubicBezTo>
                    <a:cubicBezTo>
                      <a:pt x="809732" y="760265"/>
                      <a:pt x="830432" y="729742"/>
                      <a:pt x="845167" y="694659"/>
                    </a:cubicBezTo>
                    <a:cubicBezTo>
                      <a:pt x="859902" y="659575"/>
                      <a:pt x="867270" y="621685"/>
                      <a:pt x="867270" y="580987"/>
                    </a:cubicBezTo>
                    <a:cubicBezTo>
                      <a:pt x="867270" y="541693"/>
                      <a:pt x="859902" y="504154"/>
                      <a:pt x="845167" y="468368"/>
                    </a:cubicBezTo>
                    <a:cubicBezTo>
                      <a:pt x="830432" y="432583"/>
                      <a:pt x="809732" y="401709"/>
                      <a:pt x="783069" y="375747"/>
                    </a:cubicBezTo>
                    <a:cubicBezTo>
                      <a:pt x="756405" y="349785"/>
                      <a:pt x="725532" y="329086"/>
                      <a:pt x="690448" y="313649"/>
                    </a:cubicBezTo>
                    <a:cubicBezTo>
                      <a:pt x="655364" y="298212"/>
                      <a:pt x="618175" y="290494"/>
                      <a:pt x="578881" y="290494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9F2003D-2AB2-431D-AFBB-677FF7297E92}"/>
                  </a:ext>
                </a:extLst>
              </p:cNvPr>
              <p:cNvSpPr/>
              <p:nvPr/>
            </p:nvSpPr>
            <p:spPr>
              <a:xfrm>
                <a:off x="2662878" y="2724367"/>
                <a:ext cx="1159868" cy="1162593"/>
              </a:xfrm>
              <a:custGeom>
                <a:avLst/>
                <a:gdLst/>
                <a:ahLst/>
                <a:cxnLst/>
                <a:rect l="l" t="t" r="r" b="b"/>
                <a:pathLst>
                  <a:path w="1159868" h="1162593">
                    <a:moveTo>
                      <a:pt x="570462" y="310"/>
                    </a:moveTo>
                    <a:cubicBezTo>
                      <a:pt x="672906" y="-3199"/>
                      <a:pt x="772544" y="23114"/>
                      <a:pt x="869375" y="79248"/>
                    </a:cubicBezTo>
                    <a:lnTo>
                      <a:pt x="869375" y="1362"/>
                    </a:lnTo>
                    <a:lnTo>
                      <a:pt x="1159868" y="1362"/>
                    </a:lnTo>
                    <a:lnTo>
                      <a:pt x="1159868" y="1161231"/>
                    </a:lnTo>
                    <a:lnTo>
                      <a:pt x="869375" y="1161231"/>
                    </a:lnTo>
                    <a:lnTo>
                      <a:pt x="869375" y="1083345"/>
                    </a:lnTo>
                    <a:cubicBezTo>
                      <a:pt x="772544" y="1139479"/>
                      <a:pt x="672906" y="1165792"/>
                      <a:pt x="570462" y="1162284"/>
                    </a:cubicBezTo>
                    <a:cubicBezTo>
                      <a:pt x="468017" y="1158775"/>
                      <a:pt x="374343" y="1132813"/>
                      <a:pt x="289441" y="1084398"/>
                    </a:cubicBezTo>
                    <a:cubicBezTo>
                      <a:pt x="204538" y="1035982"/>
                      <a:pt x="135072" y="968271"/>
                      <a:pt x="81043" y="881263"/>
                    </a:cubicBezTo>
                    <a:cubicBezTo>
                      <a:pt x="27014" y="794255"/>
                      <a:pt x="0" y="694617"/>
                      <a:pt x="0" y="582349"/>
                    </a:cubicBezTo>
                    <a:cubicBezTo>
                      <a:pt x="0" y="470081"/>
                      <a:pt x="27014" y="370443"/>
                      <a:pt x="81043" y="283436"/>
                    </a:cubicBezTo>
                    <a:cubicBezTo>
                      <a:pt x="135072" y="196428"/>
                      <a:pt x="204538" y="128366"/>
                      <a:pt x="289441" y="79248"/>
                    </a:cubicBezTo>
                    <a:cubicBezTo>
                      <a:pt x="374343" y="30131"/>
                      <a:pt x="468017" y="3818"/>
                      <a:pt x="570462" y="310"/>
                    </a:cubicBezTo>
                    <a:close/>
                    <a:moveTo>
                      <a:pt x="578882" y="291856"/>
                    </a:moveTo>
                    <a:cubicBezTo>
                      <a:pt x="538185" y="291856"/>
                      <a:pt x="500294" y="299224"/>
                      <a:pt x="465210" y="313959"/>
                    </a:cubicBezTo>
                    <a:cubicBezTo>
                      <a:pt x="430127" y="328694"/>
                      <a:pt x="399604" y="349393"/>
                      <a:pt x="373642" y="376057"/>
                    </a:cubicBezTo>
                    <a:cubicBezTo>
                      <a:pt x="347680" y="402721"/>
                      <a:pt x="326980" y="433594"/>
                      <a:pt x="311544" y="468678"/>
                    </a:cubicBezTo>
                    <a:cubicBezTo>
                      <a:pt x="296107" y="503762"/>
                      <a:pt x="288388" y="541652"/>
                      <a:pt x="288388" y="582349"/>
                    </a:cubicBezTo>
                    <a:cubicBezTo>
                      <a:pt x="288388" y="623046"/>
                      <a:pt x="296107" y="660586"/>
                      <a:pt x="311544" y="694968"/>
                    </a:cubicBezTo>
                    <a:cubicBezTo>
                      <a:pt x="326980" y="729350"/>
                      <a:pt x="347680" y="759873"/>
                      <a:pt x="373642" y="786537"/>
                    </a:cubicBezTo>
                    <a:cubicBezTo>
                      <a:pt x="399604" y="813200"/>
                      <a:pt x="430127" y="833900"/>
                      <a:pt x="465210" y="848635"/>
                    </a:cubicBezTo>
                    <a:cubicBezTo>
                      <a:pt x="500294" y="863370"/>
                      <a:pt x="538185" y="870738"/>
                      <a:pt x="578882" y="870738"/>
                    </a:cubicBezTo>
                    <a:cubicBezTo>
                      <a:pt x="618176" y="870738"/>
                      <a:pt x="655013" y="863721"/>
                      <a:pt x="689395" y="849687"/>
                    </a:cubicBezTo>
                    <a:cubicBezTo>
                      <a:pt x="723778" y="835654"/>
                      <a:pt x="754300" y="816007"/>
                      <a:pt x="780964" y="790747"/>
                    </a:cubicBezTo>
                    <a:cubicBezTo>
                      <a:pt x="807628" y="765486"/>
                      <a:pt x="828678" y="736016"/>
                      <a:pt x="844115" y="702336"/>
                    </a:cubicBezTo>
                    <a:cubicBezTo>
                      <a:pt x="859552" y="668655"/>
                      <a:pt x="867972" y="632168"/>
                      <a:pt x="869375" y="592874"/>
                    </a:cubicBezTo>
                    <a:lnTo>
                      <a:pt x="869375" y="590769"/>
                    </a:lnTo>
                    <a:lnTo>
                      <a:pt x="869375" y="582349"/>
                    </a:lnTo>
                    <a:lnTo>
                      <a:pt x="869375" y="571824"/>
                    </a:lnTo>
                    <a:lnTo>
                      <a:pt x="869375" y="569719"/>
                    </a:lnTo>
                    <a:cubicBezTo>
                      <a:pt x="867972" y="530425"/>
                      <a:pt x="859552" y="493938"/>
                      <a:pt x="844115" y="460258"/>
                    </a:cubicBezTo>
                    <a:cubicBezTo>
                      <a:pt x="828678" y="426578"/>
                      <a:pt x="807628" y="397107"/>
                      <a:pt x="780964" y="371847"/>
                    </a:cubicBezTo>
                    <a:cubicBezTo>
                      <a:pt x="754300" y="346586"/>
                      <a:pt x="723778" y="326940"/>
                      <a:pt x="689395" y="312906"/>
                    </a:cubicBezTo>
                    <a:cubicBezTo>
                      <a:pt x="655013" y="298873"/>
                      <a:pt x="618176" y="291856"/>
                      <a:pt x="578882" y="291856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226A6FC-55E9-4096-A952-0BF6E8F86DFE}"/>
              </a:ext>
            </a:extLst>
          </p:cNvPr>
          <p:cNvSpPr txBox="1"/>
          <p:nvPr/>
        </p:nvSpPr>
        <p:spPr>
          <a:xfrm>
            <a:off x="2325873" y="5909618"/>
            <a:ext cx="274453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</a:rPr>
              <a:t>.NET Core 3.1 LTS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A715652-C090-4294-B44A-14B5064B82FC}"/>
              </a:ext>
            </a:extLst>
          </p:cNvPr>
          <p:cNvGrpSpPr/>
          <p:nvPr/>
        </p:nvGrpSpPr>
        <p:grpSpPr>
          <a:xfrm>
            <a:off x="7556728" y="2327395"/>
            <a:ext cx="4046299" cy="3358240"/>
            <a:chOff x="6763966" y="1195735"/>
            <a:chExt cx="6758067" cy="4194606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220FFFAA-7FAB-4F56-A609-D64DD21124FF}"/>
                </a:ext>
              </a:extLst>
            </p:cNvPr>
            <p:cNvSpPr/>
            <p:nvPr/>
          </p:nvSpPr>
          <p:spPr>
            <a:xfrm>
              <a:off x="6763966" y="1195735"/>
              <a:ext cx="6756255" cy="4194606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032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en-GB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56B004D4-ED9E-43D0-A671-3A104F1205F1}"/>
                </a:ext>
              </a:extLst>
            </p:cNvPr>
            <p:cNvSpPr/>
            <p:nvPr/>
          </p:nvSpPr>
          <p:spPr>
            <a:xfrm>
              <a:off x="6763966" y="1195735"/>
              <a:ext cx="6756255" cy="1004505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3A6EEF41-14A3-4B91-A4BA-315538275AB1}"/>
                </a:ext>
              </a:extLst>
            </p:cNvPr>
            <p:cNvSpPr/>
            <p:nvPr/>
          </p:nvSpPr>
          <p:spPr>
            <a:xfrm>
              <a:off x="7263316" y="1573392"/>
              <a:ext cx="5801903" cy="418165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>
                <a:defRPr/>
              </a:pPr>
              <a:r>
                <a:rPr lang="en-GB" sz="2000" b="1" kern="0" dirty="0">
                  <a:solidFill>
                    <a:prstClr val="white">
                      <a:lumMod val="65000"/>
                    </a:prstClr>
                  </a:solidFill>
                  <a:latin typeface="Consolas" panose="020B0609020204030204" pitchFamily="49" charset="0"/>
                </a:rPr>
                <a:t>https://...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9DA81392-0DCB-4922-AA4D-1EDB946197A2}"/>
                </a:ext>
              </a:extLst>
            </p:cNvPr>
            <p:cNvSpPr/>
            <p:nvPr/>
          </p:nvSpPr>
          <p:spPr>
            <a:xfrm>
              <a:off x="13125513" y="1197191"/>
              <a:ext cx="396520" cy="278268"/>
            </a:xfrm>
            <a:prstGeom prst="rect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3A5375-1B69-4C73-9128-D1CBFB1FA04A}"/>
                </a:ext>
              </a:extLst>
            </p:cNvPr>
            <p:cNvSpPr/>
            <p:nvPr/>
          </p:nvSpPr>
          <p:spPr>
            <a:xfrm>
              <a:off x="12668701" y="1197191"/>
              <a:ext cx="396520" cy="278268"/>
            </a:xfrm>
            <a:prstGeom prst="rect">
              <a:avLst/>
            </a:prstGeom>
            <a:solidFill>
              <a:sysClr val="windowText" lastClr="000000">
                <a:lumMod val="65000"/>
                <a:lumOff val="3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1A00C11E-221D-47F4-87DF-4203011CBCBC}"/>
                </a:ext>
              </a:extLst>
            </p:cNvPr>
            <p:cNvSpPr/>
            <p:nvPr/>
          </p:nvSpPr>
          <p:spPr>
            <a:xfrm>
              <a:off x="12206858" y="1197191"/>
              <a:ext cx="396520" cy="278268"/>
            </a:xfrm>
            <a:prstGeom prst="rect">
              <a:avLst/>
            </a:prstGeom>
            <a:solidFill>
              <a:sysClr val="windowText" lastClr="000000">
                <a:lumMod val="65000"/>
                <a:lumOff val="3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7" name="Isosceles Triangle 96">
              <a:extLst>
                <a:ext uri="{FF2B5EF4-FFF2-40B4-BE49-F238E27FC236}">
                  <a16:creationId xmlns:a16="http://schemas.microsoft.com/office/drawing/2014/main" id="{DA9C549B-3B23-4AC4-8736-DD3C2D9510FB}"/>
                </a:ext>
              </a:extLst>
            </p:cNvPr>
            <p:cNvSpPr/>
            <p:nvPr/>
          </p:nvSpPr>
          <p:spPr>
            <a:xfrm rot="16200000">
              <a:off x="6876308" y="1698472"/>
              <a:ext cx="255155" cy="159346"/>
            </a:xfrm>
            <a:prstGeom prst="triangle">
              <a:avLst/>
            </a:prstGeom>
            <a:solidFill>
              <a:sysClr val="windowText" lastClr="000000">
                <a:lumMod val="75000"/>
                <a:lumOff val="2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GB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EA4E2853-0C8F-40A5-97EB-4BCE083D2E55}"/>
                </a:ext>
              </a:extLst>
            </p:cNvPr>
            <p:cNvCxnSpPr>
              <a:cxnSpLocks/>
            </p:cNvCxnSpPr>
            <p:nvPr/>
          </p:nvCxnSpPr>
          <p:spPr>
            <a:xfrm>
              <a:off x="13144628" y="1652024"/>
              <a:ext cx="278938" cy="0"/>
            </a:xfrm>
            <a:prstGeom prst="line">
              <a:avLst/>
            </a:prstGeom>
            <a:noFill/>
            <a:ln w="4127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CF47152-A90C-4430-8D2E-C47550DFE227}"/>
                </a:ext>
              </a:extLst>
            </p:cNvPr>
            <p:cNvCxnSpPr>
              <a:cxnSpLocks/>
            </p:cNvCxnSpPr>
            <p:nvPr/>
          </p:nvCxnSpPr>
          <p:spPr>
            <a:xfrm>
              <a:off x="13144628" y="1911820"/>
              <a:ext cx="278938" cy="0"/>
            </a:xfrm>
            <a:prstGeom prst="line">
              <a:avLst/>
            </a:prstGeom>
            <a:noFill/>
            <a:ln w="4127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6AA46C0-7576-4717-BA3B-39A0B1BD3CE9}"/>
                </a:ext>
              </a:extLst>
            </p:cNvPr>
            <p:cNvCxnSpPr>
              <a:cxnSpLocks/>
            </p:cNvCxnSpPr>
            <p:nvPr/>
          </p:nvCxnSpPr>
          <p:spPr>
            <a:xfrm>
              <a:off x="13144628" y="1781494"/>
              <a:ext cx="278938" cy="0"/>
            </a:xfrm>
            <a:prstGeom prst="line">
              <a:avLst/>
            </a:prstGeom>
            <a:noFill/>
            <a:ln w="4127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A996C414-8875-411C-A5DE-1CF21B100B0E}"/>
                </a:ext>
              </a:extLst>
            </p:cNvPr>
            <p:cNvGrpSpPr/>
            <p:nvPr/>
          </p:nvGrpSpPr>
          <p:grpSpPr>
            <a:xfrm>
              <a:off x="13240124" y="1273807"/>
              <a:ext cx="166689" cy="125046"/>
              <a:chOff x="8278897" y="1296128"/>
              <a:chExt cx="96767" cy="54276"/>
            </a:xfrm>
          </p:grpSpPr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67EA4409-960C-457D-A724-52C71650855D}"/>
                  </a:ext>
                </a:extLst>
              </p:cNvPr>
              <p:cNvCxnSpPr/>
              <p:nvPr/>
            </p:nvCxnSpPr>
            <p:spPr>
              <a:xfrm>
                <a:off x="8278962" y="1296130"/>
                <a:ext cx="96702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9F81D97F-FDAD-4BC4-B761-79EFB3B986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78897" y="1296128"/>
                <a:ext cx="96702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</p:grp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4E6CCD5-1CCE-49D0-982B-8167079955F2}"/>
                </a:ext>
              </a:extLst>
            </p:cNvPr>
            <p:cNvCxnSpPr>
              <a:cxnSpLocks/>
            </p:cNvCxnSpPr>
            <p:nvPr/>
          </p:nvCxnSpPr>
          <p:spPr>
            <a:xfrm>
              <a:off x="12296323" y="1394542"/>
              <a:ext cx="217560" cy="0"/>
            </a:xfrm>
            <a:prstGeom prst="lin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7E672847-5AB4-458B-B9AF-5062B966385C}"/>
                </a:ext>
              </a:extLst>
            </p:cNvPr>
            <p:cNvGrpSpPr/>
            <p:nvPr/>
          </p:nvGrpSpPr>
          <p:grpSpPr>
            <a:xfrm>
              <a:off x="12777510" y="1273797"/>
              <a:ext cx="198380" cy="120741"/>
              <a:chOff x="8011102" y="1251201"/>
              <a:chExt cx="126370" cy="56144"/>
            </a:xfrm>
          </p:grpSpPr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1C95E573-536A-4BDF-862F-5015DAB972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1102" y="1307345"/>
                <a:ext cx="126292" cy="0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167F4635-79CA-4AE6-9693-C0C2382270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1174" y="1253071"/>
                <a:ext cx="126298" cy="0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B340733F-F2E1-4EA9-A064-BBCB5F8DCF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35379" y="1251201"/>
                <a:ext cx="0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1271081D-37A5-4E33-A525-96FDEACF80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4015" y="1251204"/>
                <a:ext cx="0" cy="54274"/>
              </a:xfrm>
              <a:prstGeom prst="line">
                <a:avLst/>
              </a:prstGeom>
              <a:noFill/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</p:grpSp>
      </p:grpSp>
      <p:sp>
        <p:nvSpPr>
          <p:cNvPr id="139" name="Rectangle 138">
            <a:extLst>
              <a:ext uri="{FF2B5EF4-FFF2-40B4-BE49-F238E27FC236}">
                <a16:creationId xmlns:a16="http://schemas.microsoft.com/office/drawing/2014/main" id="{7D8671A7-5054-415C-9BF1-B3059A5C3572}"/>
              </a:ext>
            </a:extLst>
          </p:cNvPr>
          <p:cNvSpPr/>
          <p:nvPr/>
        </p:nvSpPr>
        <p:spPr>
          <a:xfrm>
            <a:off x="10438501" y="4077817"/>
            <a:ext cx="982555" cy="584775"/>
          </a:xfrm>
          <a:prstGeom prst="rect">
            <a:avLst/>
          </a:prstGeom>
          <a:solidFill>
            <a:srgbClr val="E2C200"/>
          </a:solidFill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>
                    <a:lumMod val="65000"/>
                    <a:lumOff val="35000"/>
                  </a:prstClr>
                </a:solidFill>
                <a:latin typeface="Consolas" panose="020B0609020204030204" pitchFamily="49" charset="0"/>
              </a:rPr>
              <a:t>DOM</a:t>
            </a:r>
            <a:endParaRPr lang="en-GB" sz="3200" dirty="0">
              <a:solidFill>
                <a:prstClr val="black">
                  <a:lumMod val="65000"/>
                  <a:lumOff val="35000"/>
                </a:prstClr>
              </a:solidFill>
              <a:latin typeface="Calibri" panose="020F0502020204030204"/>
            </a:endParaRPr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A60ED1A4-5AD2-4333-A264-E3127E14451E}"/>
              </a:ext>
            </a:extLst>
          </p:cNvPr>
          <p:cNvGrpSpPr/>
          <p:nvPr/>
        </p:nvGrpSpPr>
        <p:grpSpPr>
          <a:xfrm>
            <a:off x="7749029" y="3321410"/>
            <a:ext cx="2259720" cy="2123864"/>
            <a:chOff x="784337" y="2208439"/>
            <a:chExt cx="2259720" cy="2123864"/>
          </a:xfrm>
        </p:grpSpPr>
        <p:sp>
          <p:nvSpPr>
            <p:cNvPr id="148" name="Rectangle: Rounded Corners 147">
              <a:extLst>
                <a:ext uri="{FF2B5EF4-FFF2-40B4-BE49-F238E27FC236}">
                  <a16:creationId xmlns:a16="http://schemas.microsoft.com/office/drawing/2014/main" id="{7CFB1E0B-96BF-43A6-9CD6-FBA0DA3F5D22}"/>
                </a:ext>
              </a:extLst>
            </p:cNvPr>
            <p:cNvSpPr/>
            <p:nvPr/>
          </p:nvSpPr>
          <p:spPr>
            <a:xfrm>
              <a:off x="784337" y="2208439"/>
              <a:ext cx="2259720" cy="2123864"/>
            </a:xfrm>
            <a:prstGeom prst="roundRect">
              <a:avLst>
                <a:gd name="adj" fmla="val 6024"/>
              </a:avLst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E72D2AB3-3AC9-4B69-A390-118C8A25E3C2}"/>
                </a:ext>
              </a:extLst>
            </p:cNvPr>
            <p:cNvGrpSpPr/>
            <p:nvPr/>
          </p:nvGrpSpPr>
          <p:grpSpPr>
            <a:xfrm>
              <a:off x="1204474" y="2411592"/>
              <a:ext cx="1442545" cy="339191"/>
              <a:chOff x="977953" y="2433131"/>
              <a:chExt cx="6182954" cy="1453829"/>
            </a:xfrm>
            <a:solidFill>
              <a:sysClr val="windowText" lastClr="000000"/>
            </a:solidFill>
            <a:effectLst/>
          </p:grpSpPr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F751F9F7-A66B-442C-9A26-10070A0CEE41}"/>
                  </a:ext>
                </a:extLst>
              </p:cNvPr>
              <p:cNvSpPr/>
              <p:nvPr/>
            </p:nvSpPr>
            <p:spPr>
              <a:xfrm>
                <a:off x="2256408" y="2433131"/>
                <a:ext cx="290494" cy="1452467"/>
              </a:xfrm>
              <a:custGeom>
                <a:avLst/>
                <a:gdLst/>
                <a:ahLst/>
                <a:cxnLst/>
                <a:rect l="l" t="t" r="r" b="b"/>
                <a:pathLst>
                  <a:path w="290494" h="1452467">
                    <a:moveTo>
                      <a:pt x="0" y="0"/>
                    </a:moveTo>
                    <a:lnTo>
                      <a:pt x="290494" y="0"/>
                    </a:lnTo>
                    <a:lnTo>
                      <a:pt x="290494" y="1452467"/>
                    </a:lnTo>
                    <a:lnTo>
                      <a:pt x="0" y="145246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53A9C143-B67B-48A1-9608-DC13C06B28B8}"/>
                  </a:ext>
                </a:extLst>
              </p:cNvPr>
              <p:cNvSpPr/>
              <p:nvPr/>
            </p:nvSpPr>
            <p:spPr>
              <a:xfrm>
                <a:off x="977953" y="2435236"/>
                <a:ext cx="1159869" cy="1450362"/>
              </a:xfrm>
              <a:custGeom>
                <a:avLst/>
                <a:gdLst/>
                <a:ahLst/>
                <a:cxnLst/>
                <a:rect l="l" t="t" r="r" b="b"/>
                <a:pathLst>
                  <a:path w="1159869" h="1450362">
                    <a:moveTo>
                      <a:pt x="0" y="0"/>
                    </a:moveTo>
                    <a:lnTo>
                      <a:pt x="290493" y="0"/>
                    </a:lnTo>
                    <a:lnTo>
                      <a:pt x="290493" y="366274"/>
                    </a:lnTo>
                    <a:cubicBezTo>
                      <a:pt x="355047" y="329787"/>
                      <a:pt x="421356" y="306281"/>
                      <a:pt x="489418" y="295756"/>
                    </a:cubicBezTo>
                    <a:cubicBezTo>
                      <a:pt x="557481" y="285231"/>
                      <a:pt x="623789" y="286283"/>
                      <a:pt x="688343" y="298914"/>
                    </a:cubicBezTo>
                    <a:cubicBezTo>
                      <a:pt x="752897" y="311544"/>
                      <a:pt x="813592" y="334348"/>
                      <a:pt x="870428" y="367327"/>
                    </a:cubicBezTo>
                    <a:cubicBezTo>
                      <a:pt x="927264" y="400306"/>
                      <a:pt x="977082" y="441704"/>
                      <a:pt x="1019885" y="491523"/>
                    </a:cubicBezTo>
                    <a:cubicBezTo>
                      <a:pt x="1062687" y="541342"/>
                      <a:pt x="1096718" y="598178"/>
                      <a:pt x="1121978" y="662030"/>
                    </a:cubicBezTo>
                    <a:cubicBezTo>
                      <a:pt x="1147239" y="725883"/>
                      <a:pt x="1159869" y="794998"/>
                      <a:pt x="1159869" y="869375"/>
                    </a:cubicBezTo>
                    <a:cubicBezTo>
                      <a:pt x="1159869" y="949366"/>
                      <a:pt x="1144783" y="1024796"/>
                      <a:pt x="1114611" y="1095666"/>
                    </a:cubicBezTo>
                    <a:cubicBezTo>
                      <a:pt x="1084439" y="1166535"/>
                      <a:pt x="1043040" y="1228282"/>
                      <a:pt x="990414" y="1280908"/>
                    </a:cubicBezTo>
                    <a:cubicBezTo>
                      <a:pt x="937789" y="1333533"/>
                      <a:pt x="876392" y="1374932"/>
                      <a:pt x="806225" y="1405104"/>
                    </a:cubicBezTo>
                    <a:cubicBezTo>
                      <a:pt x="736057" y="1435276"/>
                      <a:pt x="660978" y="1450362"/>
                      <a:pt x="580987" y="1450362"/>
                    </a:cubicBezTo>
                    <a:cubicBezTo>
                      <a:pt x="500996" y="1450362"/>
                      <a:pt x="425566" y="1435276"/>
                      <a:pt x="354697" y="1405104"/>
                    </a:cubicBezTo>
                    <a:cubicBezTo>
                      <a:pt x="283827" y="1374932"/>
                      <a:pt x="222080" y="1333533"/>
                      <a:pt x="169454" y="1280908"/>
                    </a:cubicBezTo>
                    <a:cubicBezTo>
                      <a:pt x="116829" y="1228282"/>
                      <a:pt x="75430" y="1166535"/>
                      <a:pt x="45258" y="1095666"/>
                    </a:cubicBezTo>
                    <a:cubicBezTo>
                      <a:pt x="15086" y="1024796"/>
                      <a:pt x="0" y="949366"/>
                      <a:pt x="0" y="869375"/>
                    </a:cubicBezTo>
                    <a:lnTo>
                      <a:pt x="0" y="0"/>
                    </a:lnTo>
                    <a:close/>
                    <a:moveTo>
                      <a:pt x="580987" y="578882"/>
                    </a:moveTo>
                    <a:cubicBezTo>
                      <a:pt x="540290" y="578882"/>
                      <a:pt x="502399" y="586600"/>
                      <a:pt x="467316" y="602037"/>
                    </a:cubicBezTo>
                    <a:cubicBezTo>
                      <a:pt x="432232" y="617474"/>
                      <a:pt x="401709" y="638173"/>
                      <a:pt x="375747" y="664135"/>
                    </a:cubicBezTo>
                    <a:cubicBezTo>
                      <a:pt x="349785" y="690097"/>
                      <a:pt x="329085" y="720971"/>
                      <a:pt x="313649" y="756756"/>
                    </a:cubicBezTo>
                    <a:cubicBezTo>
                      <a:pt x="298212" y="792542"/>
                      <a:pt x="290493" y="830081"/>
                      <a:pt x="290493" y="869375"/>
                    </a:cubicBezTo>
                    <a:cubicBezTo>
                      <a:pt x="290493" y="910073"/>
                      <a:pt x="298212" y="947963"/>
                      <a:pt x="313649" y="983047"/>
                    </a:cubicBezTo>
                    <a:cubicBezTo>
                      <a:pt x="329085" y="1018130"/>
                      <a:pt x="349785" y="1048653"/>
                      <a:pt x="375747" y="1074615"/>
                    </a:cubicBezTo>
                    <a:cubicBezTo>
                      <a:pt x="401709" y="1100577"/>
                      <a:pt x="432232" y="1121277"/>
                      <a:pt x="467316" y="1136713"/>
                    </a:cubicBezTo>
                    <a:cubicBezTo>
                      <a:pt x="502399" y="1152150"/>
                      <a:pt x="540290" y="1159869"/>
                      <a:pt x="580987" y="1159869"/>
                    </a:cubicBezTo>
                    <a:cubicBezTo>
                      <a:pt x="620281" y="1159869"/>
                      <a:pt x="657470" y="1152150"/>
                      <a:pt x="692553" y="1136713"/>
                    </a:cubicBezTo>
                    <a:cubicBezTo>
                      <a:pt x="727637" y="1121277"/>
                      <a:pt x="758511" y="1100577"/>
                      <a:pt x="785174" y="1074615"/>
                    </a:cubicBezTo>
                    <a:cubicBezTo>
                      <a:pt x="811838" y="1048653"/>
                      <a:pt x="832537" y="1018130"/>
                      <a:pt x="847273" y="983047"/>
                    </a:cubicBezTo>
                    <a:cubicBezTo>
                      <a:pt x="862008" y="947963"/>
                      <a:pt x="869375" y="910073"/>
                      <a:pt x="869375" y="869375"/>
                    </a:cubicBezTo>
                    <a:cubicBezTo>
                      <a:pt x="869375" y="830081"/>
                      <a:pt x="862008" y="792542"/>
                      <a:pt x="847273" y="756756"/>
                    </a:cubicBezTo>
                    <a:cubicBezTo>
                      <a:pt x="832537" y="720971"/>
                      <a:pt x="811838" y="690097"/>
                      <a:pt x="785174" y="664135"/>
                    </a:cubicBezTo>
                    <a:cubicBezTo>
                      <a:pt x="758511" y="638173"/>
                      <a:pt x="727637" y="617474"/>
                      <a:pt x="692553" y="602037"/>
                    </a:cubicBezTo>
                    <a:cubicBezTo>
                      <a:pt x="657470" y="586600"/>
                      <a:pt x="620281" y="578882"/>
                      <a:pt x="580987" y="57888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37C1851-DAC9-4ACF-8F10-211CBA44A81F}"/>
                  </a:ext>
                </a:extLst>
              </p:cNvPr>
              <p:cNvSpPr/>
              <p:nvPr/>
            </p:nvSpPr>
            <p:spPr>
              <a:xfrm>
                <a:off x="6419938" y="2746780"/>
                <a:ext cx="740969" cy="1138818"/>
              </a:xfrm>
              <a:custGeom>
                <a:avLst/>
                <a:gdLst>
                  <a:gd name="connsiteX0" fmla="*/ 452311 w 740969"/>
                  <a:gd name="connsiteY0" fmla="*/ 15642 h 1138818"/>
                  <a:gd name="connsiteX1" fmla="*/ 359571 w 740969"/>
                  <a:gd name="connsiteY1" fmla="*/ 44332 h 1138818"/>
                  <a:gd name="connsiteX2" fmla="*/ 426268 w 740969"/>
                  <a:gd name="connsiteY2" fmla="*/ 21049 h 1138818"/>
                  <a:gd name="connsiteX3" fmla="*/ 467481 w 740969"/>
                  <a:gd name="connsiteY3" fmla="*/ 12492 h 1138818"/>
                  <a:gd name="connsiteX4" fmla="*/ 452311 w 740969"/>
                  <a:gd name="connsiteY4" fmla="*/ 15642 h 1138818"/>
                  <a:gd name="connsiteX5" fmla="*/ 460211 w 740969"/>
                  <a:gd name="connsiteY5" fmla="*/ 13198 h 1138818"/>
                  <a:gd name="connsiteX6" fmla="*/ 580987 w 740969"/>
                  <a:gd name="connsiteY6" fmla="*/ 0 h 1138818"/>
                  <a:gd name="connsiteX7" fmla="*/ 740969 w 740969"/>
                  <a:gd name="connsiteY7" fmla="*/ 0 h 1138818"/>
                  <a:gd name="connsiteX8" fmla="*/ 740969 w 740969"/>
                  <a:gd name="connsiteY8" fmla="*/ 28121 h 1138818"/>
                  <a:gd name="connsiteX9" fmla="*/ 740969 w 740969"/>
                  <a:gd name="connsiteY9" fmla="*/ 290493 h 1138818"/>
                  <a:gd name="connsiteX10" fmla="*/ 580987 w 740969"/>
                  <a:gd name="connsiteY10" fmla="*/ 290493 h 1138818"/>
                  <a:gd name="connsiteX11" fmla="*/ 467315 w 740969"/>
                  <a:gd name="connsiteY11" fmla="*/ 313648 h 1138818"/>
                  <a:gd name="connsiteX12" fmla="*/ 464958 w 740969"/>
                  <a:gd name="connsiteY12" fmla="*/ 314947 h 1138818"/>
                  <a:gd name="connsiteX13" fmla="*/ 464954 w 740969"/>
                  <a:gd name="connsiteY13" fmla="*/ 314948 h 1138818"/>
                  <a:gd name="connsiteX14" fmla="*/ 459713 w 740969"/>
                  <a:gd name="connsiteY14" fmla="*/ 317835 h 1138818"/>
                  <a:gd name="connsiteX15" fmla="*/ 382297 w 740969"/>
                  <a:gd name="connsiteY15" fmla="*/ 370335 h 1138818"/>
                  <a:gd name="connsiteX16" fmla="*/ 375747 w 740969"/>
                  <a:gd name="connsiteY16" fmla="*/ 375746 h 1138818"/>
                  <a:gd name="connsiteX17" fmla="*/ 313648 w 740969"/>
                  <a:gd name="connsiteY17" fmla="*/ 468367 h 1138818"/>
                  <a:gd name="connsiteX18" fmla="*/ 290493 w 740969"/>
                  <a:gd name="connsiteY18" fmla="*/ 580986 h 1138818"/>
                  <a:gd name="connsiteX19" fmla="*/ 290493 w 740969"/>
                  <a:gd name="connsiteY19" fmla="*/ 624778 h 1138818"/>
                  <a:gd name="connsiteX20" fmla="*/ 286283 w 740969"/>
                  <a:gd name="connsiteY20" fmla="*/ 582871 h 1138818"/>
                  <a:gd name="connsiteX21" fmla="*/ 286283 w 740969"/>
                  <a:gd name="connsiteY21" fmla="*/ 582872 h 1138818"/>
                  <a:gd name="connsiteX22" fmla="*/ 290493 w 740969"/>
                  <a:gd name="connsiteY22" fmla="*/ 624779 h 1138818"/>
                  <a:gd name="connsiteX23" fmla="*/ 290493 w 740969"/>
                  <a:gd name="connsiteY23" fmla="*/ 1087903 h 1138818"/>
                  <a:gd name="connsiteX24" fmla="*/ 290493 w 740969"/>
                  <a:gd name="connsiteY24" fmla="*/ 1138818 h 1138818"/>
                  <a:gd name="connsiteX25" fmla="*/ 286283 w 740969"/>
                  <a:gd name="connsiteY25" fmla="*/ 1138818 h 1138818"/>
                  <a:gd name="connsiteX26" fmla="*/ 0 w 740969"/>
                  <a:gd name="connsiteY26" fmla="*/ 1138818 h 1138818"/>
                  <a:gd name="connsiteX27" fmla="*/ 0 w 740969"/>
                  <a:gd name="connsiteY27" fmla="*/ 580987 h 1138818"/>
                  <a:gd name="connsiteX28" fmla="*/ 0 w 740969"/>
                  <a:gd name="connsiteY28" fmla="*/ 539501 h 1138818"/>
                  <a:gd name="connsiteX29" fmla="*/ 7105 w 740969"/>
                  <a:gd name="connsiteY29" fmla="*/ 466306 h 1138818"/>
                  <a:gd name="connsiteX30" fmla="*/ 41048 w 740969"/>
                  <a:gd name="connsiteY30" fmla="*/ 356581 h 1138818"/>
                  <a:gd name="connsiteX31" fmla="*/ 165244 w 740969"/>
                  <a:gd name="connsiteY31" fmla="*/ 171339 h 1138818"/>
                  <a:gd name="connsiteX32" fmla="*/ 251024 w 740969"/>
                  <a:gd name="connsiteY32" fmla="*/ 100821 h 1138818"/>
                  <a:gd name="connsiteX33" fmla="*/ 329572 w 740969"/>
                  <a:gd name="connsiteY33" fmla="*/ 58430 h 1138818"/>
                  <a:gd name="connsiteX34" fmla="*/ 350487 w 740969"/>
                  <a:gd name="connsiteY34" fmla="*/ 47143 h 1138818"/>
                  <a:gd name="connsiteX35" fmla="*/ 359571 w 740969"/>
                  <a:gd name="connsiteY35" fmla="*/ 44333 h 1138818"/>
                  <a:gd name="connsiteX36" fmla="*/ 452311 w 740969"/>
                  <a:gd name="connsiteY36" fmla="*/ 15643 h 1138818"/>
                  <a:gd name="connsiteX37" fmla="*/ 467481 w 740969"/>
                  <a:gd name="connsiteY37" fmla="*/ 12493 h 1138818"/>
                  <a:gd name="connsiteX38" fmla="*/ 502311 w 740969"/>
                  <a:gd name="connsiteY38" fmla="*/ 5262 h 1138818"/>
                  <a:gd name="connsiteX39" fmla="*/ 580987 w 740969"/>
                  <a:gd name="connsiteY39" fmla="*/ 0 h 1138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40969" h="1138818">
                    <a:moveTo>
                      <a:pt x="452311" y="15642"/>
                    </a:moveTo>
                    <a:lnTo>
                      <a:pt x="359571" y="44332"/>
                    </a:lnTo>
                    <a:lnTo>
                      <a:pt x="426268" y="21049"/>
                    </a:lnTo>
                    <a:close/>
                    <a:moveTo>
                      <a:pt x="467481" y="12492"/>
                    </a:moveTo>
                    <a:lnTo>
                      <a:pt x="452311" y="15642"/>
                    </a:lnTo>
                    <a:lnTo>
                      <a:pt x="460211" y="13198"/>
                    </a:lnTo>
                    <a:close/>
                    <a:moveTo>
                      <a:pt x="580987" y="0"/>
                    </a:moveTo>
                    <a:lnTo>
                      <a:pt x="740969" y="0"/>
                    </a:lnTo>
                    <a:lnTo>
                      <a:pt x="740969" y="28121"/>
                    </a:lnTo>
                    <a:lnTo>
                      <a:pt x="740969" y="290493"/>
                    </a:lnTo>
                    <a:lnTo>
                      <a:pt x="580987" y="290493"/>
                    </a:lnTo>
                    <a:cubicBezTo>
                      <a:pt x="540289" y="290493"/>
                      <a:pt x="502399" y="298212"/>
                      <a:pt x="467315" y="313648"/>
                    </a:cubicBezTo>
                    <a:lnTo>
                      <a:pt x="464958" y="314947"/>
                    </a:lnTo>
                    <a:lnTo>
                      <a:pt x="464954" y="314948"/>
                    </a:lnTo>
                    <a:lnTo>
                      <a:pt x="459713" y="317835"/>
                    </a:lnTo>
                    <a:lnTo>
                      <a:pt x="382297" y="370335"/>
                    </a:lnTo>
                    <a:lnTo>
                      <a:pt x="375747" y="375746"/>
                    </a:lnTo>
                    <a:cubicBezTo>
                      <a:pt x="349784" y="401708"/>
                      <a:pt x="329085" y="432581"/>
                      <a:pt x="313648" y="468367"/>
                    </a:cubicBezTo>
                    <a:cubicBezTo>
                      <a:pt x="298211" y="504152"/>
                      <a:pt x="290493" y="541692"/>
                      <a:pt x="290493" y="580986"/>
                    </a:cubicBezTo>
                    <a:lnTo>
                      <a:pt x="290493" y="624778"/>
                    </a:lnTo>
                    <a:lnTo>
                      <a:pt x="286283" y="582871"/>
                    </a:lnTo>
                    <a:lnTo>
                      <a:pt x="286283" y="582872"/>
                    </a:lnTo>
                    <a:lnTo>
                      <a:pt x="290493" y="624779"/>
                    </a:lnTo>
                    <a:lnTo>
                      <a:pt x="290493" y="1087903"/>
                    </a:lnTo>
                    <a:lnTo>
                      <a:pt x="290493" y="1138818"/>
                    </a:lnTo>
                    <a:lnTo>
                      <a:pt x="286283" y="1138818"/>
                    </a:lnTo>
                    <a:lnTo>
                      <a:pt x="0" y="1138818"/>
                    </a:lnTo>
                    <a:lnTo>
                      <a:pt x="0" y="580987"/>
                    </a:lnTo>
                    <a:lnTo>
                      <a:pt x="0" y="539501"/>
                    </a:lnTo>
                    <a:lnTo>
                      <a:pt x="7105" y="466306"/>
                    </a:lnTo>
                    <a:cubicBezTo>
                      <a:pt x="14648" y="428591"/>
                      <a:pt x="25962" y="392016"/>
                      <a:pt x="41048" y="356581"/>
                    </a:cubicBezTo>
                    <a:cubicBezTo>
                      <a:pt x="71220" y="285712"/>
                      <a:pt x="112619" y="223965"/>
                      <a:pt x="165244" y="171339"/>
                    </a:cubicBezTo>
                    <a:cubicBezTo>
                      <a:pt x="191557" y="145027"/>
                      <a:pt x="220150" y="121521"/>
                      <a:pt x="251024" y="100821"/>
                    </a:cubicBezTo>
                    <a:lnTo>
                      <a:pt x="329572" y="58430"/>
                    </a:lnTo>
                    <a:lnTo>
                      <a:pt x="350487" y="47143"/>
                    </a:lnTo>
                    <a:lnTo>
                      <a:pt x="359571" y="44333"/>
                    </a:lnTo>
                    <a:lnTo>
                      <a:pt x="452311" y="15643"/>
                    </a:lnTo>
                    <a:lnTo>
                      <a:pt x="467481" y="12493"/>
                    </a:lnTo>
                    <a:lnTo>
                      <a:pt x="502311" y="5262"/>
                    </a:lnTo>
                    <a:cubicBezTo>
                      <a:pt x="528098" y="1754"/>
                      <a:pt x="554323" y="0"/>
                      <a:pt x="580987" y="0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CF5E0669-6F2A-4B31-8752-F7AD7565EC6B}"/>
                  </a:ext>
                </a:extLst>
              </p:cNvPr>
              <p:cNvSpPr/>
              <p:nvPr/>
            </p:nvSpPr>
            <p:spPr>
              <a:xfrm>
                <a:off x="3937123" y="2723624"/>
                <a:ext cx="1138818" cy="1161974"/>
              </a:xfrm>
              <a:custGeom>
                <a:avLst/>
                <a:gdLst/>
                <a:ahLst/>
                <a:cxnLst/>
                <a:rect l="l" t="t" r="r" b="b"/>
                <a:pathLst>
                  <a:path w="1138818" h="1161974">
                    <a:moveTo>
                      <a:pt x="0" y="0"/>
                    </a:moveTo>
                    <a:lnTo>
                      <a:pt x="1138818" y="0"/>
                    </a:lnTo>
                    <a:lnTo>
                      <a:pt x="549411" y="871481"/>
                    </a:lnTo>
                    <a:lnTo>
                      <a:pt x="1138818" y="871481"/>
                    </a:lnTo>
                    <a:lnTo>
                      <a:pt x="1138818" y="1161974"/>
                    </a:lnTo>
                    <a:lnTo>
                      <a:pt x="0" y="1161974"/>
                    </a:lnTo>
                    <a:lnTo>
                      <a:pt x="591512" y="290494"/>
                    </a:lnTo>
                    <a:lnTo>
                      <a:pt x="0" y="29049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111080DF-3CB2-4B1A-8371-ECF5E38525FF}"/>
                  </a:ext>
                </a:extLst>
              </p:cNvPr>
              <p:cNvSpPr/>
              <p:nvPr/>
            </p:nvSpPr>
            <p:spPr>
              <a:xfrm>
                <a:off x="5166953" y="2723624"/>
                <a:ext cx="1157763" cy="1161974"/>
              </a:xfrm>
              <a:custGeom>
                <a:avLst/>
                <a:gdLst/>
                <a:ahLst/>
                <a:cxnLst/>
                <a:rect l="l" t="t" r="r" b="b"/>
                <a:pathLst>
                  <a:path w="1157763" h="1161974">
                    <a:moveTo>
                      <a:pt x="578881" y="0"/>
                    </a:moveTo>
                    <a:cubicBezTo>
                      <a:pt x="654662" y="0"/>
                      <a:pt x="727286" y="14736"/>
                      <a:pt x="796751" y="44206"/>
                    </a:cubicBezTo>
                    <a:cubicBezTo>
                      <a:pt x="866217" y="73676"/>
                      <a:pt x="927965" y="114023"/>
                      <a:pt x="981993" y="165245"/>
                    </a:cubicBezTo>
                    <a:cubicBezTo>
                      <a:pt x="1036023" y="216467"/>
                      <a:pt x="1078825" y="277513"/>
                      <a:pt x="1110400" y="348382"/>
                    </a:cubicBezTo>
                    <a:cubicBezTo>
                      <a:pt x="1141975" y="419251"/>
                      <a:pt x="1157763" y="496786"/>
                      <a:pt x="1157763" y="580987"/>
                    </a:cubicBezTo>
                    <a:cubicBezTo>
                      <a:pt x="1157763" y="660978"/>
                      <a:pt x="1142677" y="736408"/>
                      <a:pt x="1112505" y="807278"/>
                    </a:cubicBezTo>
                    <a:cubicBezTo>
                      <a:pt x="1082333" y="878147"/>
                      <a:pt x="1040935" y="939894"/>
                      <a:pt x="988309" y="992520"/>
                    </a:cubicBezTo>
                    <a:cubicBezTo>
                      <a:pt x="935683" y="1045145"/>
                      <a:pt x="874287" y="1086544"/>
                      <a:pt x="804119" y="1116716"/>
                    </a:cubicBezTo>
                    <a:cubicBezTo>
                      <a:pt x="733952" y="1146888"/>
                      <a:pt x="658872" y="1161974"/>
                      <a:pt x="578881" y="1161974"/>
                    </a:cubicBezTo>
                    <a:cubicBezTo>
                      <a:pt x="503101" y="1161974"/>
                      <a:pt x="430477" y="1147239"/>
                      <a:pt x="361012" y="1117769"/>
                    </a:cubicBezTo>
                    <a:cubicBezTo>
                      <a:pt x="291546" y="1088298"/>
                      <a:pt x="229799" y="1047952"/>
                      <a:pt x="175769" y="996730"/>
                    </a:cubicBezTo>
                    <a:cubicBezTo>
                      <a:pt x="121740" y="945507"/>
                      <a:pt x="78938" y="884462"/>
                      <a:pt x="47363" y="813593"/>
                    </a:cubicBezTo>
                    <a:cubicBezTo>
                      <a:pt x="15788" y="742723"/>
                      <a:pt x="0" y="665188"/>
                      <a:pt x="0" y="580987"/>
                    </a:cubicBezTo>
                    <a:cubicBezTo>
                      <a:pt x="0" y="500996"/>
                      <a:pt x="15086" y="425917"/>
                      <a:pt x="45258" y="355750"/>
                    </a:cubicBezTo>
                    <a:cubicBezTo>
                      <a:pt x="75430" y="285582"/>
                      <a:pt x="116829" y="224186"/>
                      <a:pt x="169454" y="171560"/>
                    </a:cubicBezTo>
                    <a:cubicBezTo>
                      <a:pt x="222080" y="118934"/>
                      <a:pt x="283477" y="77185"/>
                      <a:pt x="353644" y="46311"/>
                    </a:cubicBezTo>
                    <a:cubicBezTo>
                      <a:pt x="423811" y="15437"/>
                      <a:pt x="498891" y="0"/>
                      <a:pt x="578881" y="0"/>
                    </a:cubicBezTo>
                    <a:close/>
                    <a:moveTo>
                      <a:pt x="578881" y="290494"/>
                    </a:moveTo>
                    <a:cubicBezTo>
                      <a:pt x="538184" y="290494"/>
                      <a:pt x="500294" y="298212"/>
                      <a:pt x="465210" y="313649"/>
                    </a:cubicBezTo>
                    <a:cubicBezTo>
                      <a:pt x="430126" y="329086"/>
                      <a:pt x="399604" y="349785"/>
                      <a:pt x="373642" y="375747"/>
                    </a:cubicBezTo>
                    <a:cubicBezTo>
                      <a:pt x="347680" y="401709"/>
                      <a:pt x="326980" y="432583"/>
                      <a:pt x="311544" y="468368"/>
                    </a:cubicBezTo>
                    <a:cubicBezTo>
                      <a:pt x="296107" y="504154"/>
                      <a:pt x="288388" y="541693"/>
                      <a:pt x="288388" y="580987"/>
                    </a:cubicBezTo>
                    <a:cubicBezTo>
                      <a:pt x="288388" y="621685"/>
                      <a:pt x="296107" y="659575"/>
                      <a:pt x="311544" y="694659"/>
                    </a:cubicBezTo>
                    <a:cubicBezTo>
                      <a:pt x="326980" y="729742"/>
                      <a:pt x="347680" y="760265"/>
                      <a:pt x="373642" y="786227"/>
                    </a:cubicBezTo>
                    <a:cubicBezTo>
                      <a:pt x="399604" y="812189"/>
                      <a:pt x="430126" y="832889"/>
                      <a:pt x="465210" y="848325"/>
                    </a:cubicBezTo>
                    <a:cubicBezTo>
                      <a:pt x="500294" y="863762"/>
                      <a:pt x="538184" y="871481"/>
                      <a:pt x="578881" y="871481"/>
                    </a:cubicBezTo>
                    <a:cubicBezTo>
                      <a:pt x="618175" y="871481"/>
                      <a:pt x="655364" y="863762"/>
                      <a:pt x="690448" y="848325"/>
                    </a:cubicBezTo>
                    <a:cubicBezTo>
                      <a:pt x="725532" y="832889"/>
                      <a:pt x="756405" y="812189"/>
                      <a:pt x="783069" y="786227"/>
                    </a:cubicBezTo>
                    <a:cubicBezTo>
                      <a:pt x="809732" y="760265"/>
                      <a:pt x="830432" y="729742"/>
                      <a:pt x="845167" y="694659"/>
                    </a:cubicBezTo>
                    <a:cubicBezTo>
                      <a:pt x="859902" y="659575"/>
                      <a:pt x="867270" y="621685"/>
                      <a:pt x="867270" y="580987"/>
                    </a:cubicBezTo>
                    <a:cubicBezTo>
                      <a:pt x="867270" y="541693"/>
                      <a:pt x="859902" y="504154"/>
                      <a:pt x="845167" y="468368"/>
                    </a:cubicBezTo>
                    <a:cubicBezTo>
                      <a:pt x="830432" y="432583"/>
                      <a:pt x="809732" y="401709"/>
                      <a:pt x="783069" y="375747"/>
                    </a:cubicBezTo>
                    <a:cubicBezTo>
                      <a:pt x="756405" y="349785"/>
                      <a:pt x="725532" y="329086"/>
                      <a:pt x="690448" y="313649"/>
                    </a:cubicBezTo>
                    <a:cubicBezTo>
                      <a:pt x="655364" y="298212"/>
                      <a:pt x="618175" y="290494"/>
                      <a:pt x="578881" y="290494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1EB2BE24-21FE-4867-B37F-3C813A89044C}"/>
                  </a:ext>
                </a:extLst>
              </p:cNvPr>
              <p:cNvSpPr/>
              <p:nvPr/>
            </p:nvSpPr>
            <p:spPr>
              <a:xfrm>
                <a:off x="2662878" y="2724367"/>
                <a:ext cx="1159868" cy="1162593"/>
              </a:xfrm>
              <a:custGeom>
                <a:avLst/>
                <a:gdLst/>
                <a:ahLst/>
                <a:cxnLst/>
                <a:rect l="l" t="t" r="r" b="b"/>
                <a:pathLst>
                  <a:path w="1159868" h="1162593">
                    <a:moveTo>
                      <a:pt x="570462" y="310"/>
                    </a:moveTo>
                    <a:cubicBezTo>
                      <a:pt x="672906" y="-3199"/>
                      <a:pt x="772544" y="23114"/>
                      <a:pt x="869375" y="79248"/>
                    </a:cubicBezTo>
                    <a:lnTo>
                      <a:pt x="869375" y="1362"/>
                    </a:lnTo>
                    <a:lnTo>
                      <a:pt x="1159868" y="1362"/>
                    </a:lnTo>
                    <a:lnTo>
                      <a:pt x="1159868" y="1161231"/>
                    </a:lnTo>
                    <a:lnTo>
                      <a:pt x="869375" y="1161231"/>
                    </a:lnTo>
                    <a:lnTo>
                      <a:pt x="869375" y="1083345"/>
                    </a:lnTo>
                    <a:cubicBezTo>
                      <a:pt x="772544" y="1139479"/>
                      <a:pt x="672906" y="1165792"/>
                      <a:pt x="570462" y="1162284"/>
                    </a:cubicBezTo>
                    <a:cubicBezTo>
                      <a:pt x="468017" y="1158775"/>
                      <a:pt x="374343" y="1132813"/>
                      <a:pt x="289441" y="1084398"/>
                    </a:cubicBezTo>
                    <a:cubicBezTo>
                      <a:pt x="204538" y="1035982"/>
                      <a:pt x="135072" y="968271"/>
                      <a:pt x="81043" y="881263"/>
                    </a:cubicBezTo>
                    <a:cubicBezTo>
                      <a:pt x="27014" y="794255"/>
                      <a:pt x="0" y="694617"/>
                      <a:pt x="0" y="582349"/>
                    </a:cubicBezTo>
                    <a:cubicBezTo>
                      <a:pt x="0" y="470081"/>
                      <a:pt x="27014" y="370443"/>
                      <a:pt x="81043" y="283436"/>
                    </a:cubicBezTo>
                    <a:cubicBezTo>
                      <a:pt x="135072" y="196428"/>
                      <a:pt x="204538" y="128366"/>
                      <a:pt x="289441" y="79248"/>
                    </a:cubicBezTo>
                    <a:cubicBezTo>
                      <a:pt x="374343" y="30131"/>
                      <a:pt x="468017" y="3818"/>
                      <a:pt x="570462" y="310"/>
                    </a:cubicBezTo>
                    <a:close/>
                    <a:moveTo>
                      <a:pt x="578882" y="291856"/>
                    </a:moveTo>
                    <a:cubicBezTo>
                      <a:pt x="538185" y="291856"/>
                      <a:pt x="500294" y="299224"/>
                      <a:pt x="465210" y="313959"/>
                    </a:cubicBezTo>
                    <a:cubicBezTo>
                      <a:pt x="430127" y="328694"/>
                      <a:pt x="399604" y="349393"/>
                      <a:pt x="373642" y="376057"/>
                    </a:cubicBezTo>
                    <a:cubicBezTo>
                      <a:pt x="347680" y="402721"/>
                      <a:pt x="326980" y="433594"/>
                      <a:pt x="311544" y="468678"/>
                    </a:cubicBezTo>
                    <a:cubicBezTo>
                      <a:pt x="296107" y="503762"/>
                      <a:pt x="288388" y="541652"/>
                      <a:pt x="288388" y="582349"/>
                    </a:cubicBezTo>
                    <a:cubicBezTo>
                      <a:pt x="288388" y="623046"/>
                      <a:pt x="296107" y="660586"/>
                      <a:pt x="311544" y="694968"/>
                    </a:cubicBezTo>
                    <a:cubicBezTo>
                      <a:pt x="326980" y="729350"/>
                      <a:pt x="347680" y="759873"/>
                      <a:pt x="373642" y="786537"/>
                    </a:cubicBezTo>
                    <a:cubicBezTo>
                      <a:pt x="399604" y="813200"/>
                      <a:pt x="430127" y="833900"/>
                      <a:pt x="465210" y="848635"/>
                    </a:cubicBezTo>
                    <a:cubicBezTo>
                      <a:pt x="500294" y="863370"/>
                      <a:pt x="538185" y="870738"/>
                      <a:pt x="578882" y="870738"/>
                    </a:cubicBezTo>
                    <a:cubicBezTo>
                      <a:pt x="618176" y="870738"/>
                      <a:pt x="655013" y="863721"/>
                      <a:pt x="689395" y="849687"/>
                    </a:cubicBezTo>
                    <a:cubicBezTo>
                      <a:pt x="723778" y="835654"/>
                      <a:pt x="754300" y="816007"/>
                      <a:pt x="780964" y="790747"/>
                    </a:cubicBezTo>
                    <a:cubicBezTo>
                      <a:pt x="807628" y="765486"/>
                      <a:pt x="828678" y="736016"/>
                      <a:pt x="844115" y="702336"/>
                    </a:cubicBezTo>
                    <a:cubicBezTo>
                      <a:pt x="859552" y="668655"/>
                      <a:pt x="867972" y="632168"/>
                      <a:pt x="869375" y="592874"/>
                    </a:cubicBezTo>
                    <a:lnTo>
                      <a:pt x="869375" y="590769"/>
                    </a:lnTo>
                    <a:lnTo>
                      <a:pt x="869375" y="582349"/>
                    </a:lnTo>
                    <a:lnTo>
                      <a:pt x="869375" y="571824"/>
                    </a:lnTo>
                    <a:lnTo>
                      <a:pt x="869375" y="569719"/>
                    </a:lnTo>
                    <a:cubicBezTo>
                      <a:pt x="867972" y="530425"/>
                      <a:pt x="859552" y="493938"/>
                      <a:pt x="844115" y="460258"/>
                    </a:cubicBezTo>
                    <a:cubicBezTo>
                      <a:pt x="828678" y="426578"/>
                      <a:pt x="807628" y="397107"/>
                      <a:pt x="780964" y="371847"/>
                    </a:cubicBezTo>
                    <a:cubicBezTo>
                      <a:pt x="754300" y="346586"/>
                      <a:pt x="723778" y="326940"/>
                      <a:pt x="689395" y="312906"/>
                    </a:cubicBezTo>
                    <a:cubicBezTo>
                      <a:pt x="655013" y="298873"/>
                      <a:pt x="618176" y="291856"/>
                      <a:pt x="578882" y="291856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</p:grpSp>
      <p:sp>
        <p:nvSpPr>
          <p:cNvPr id="147" name="Rectangle 146">
            <a:extLst>
              <a:ext uri="{FF2B5EF4-FFF2-40B4-BE49-F238E27FC236}">
                <a16:creationId xmlns:a16="http://schemas.microsoft.com/office/drawing/2014/main" id="{75C82FEC-E86F-4056-8080-6650091DED16}"/>
              </a:ext>
            </a:extLst>
          </p:cNvPr>
          <p:cNvSpPr/>
          <p:nvPr/>
        </p:nvSpPr>
        <p:spPr>
          <a:xfrm>
            <a:off x="7854794" y="4768789"/>
            <a:ext cx="2048189" cy="403557"/>
          </a:xfrm>
          <a:prstGeom prst="rect">
            <a:avLst/>
          </a:prstGeom>
          <a:solidFill>
            <a:srgbClr val="654FF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WebAssembly</a:t>
            </a:r>
          </a:p>
        </p:txBody>
      </p:sp>
      <p:pic>
        <p:nvPicPr>
          <p:cNvPr id="156" name="Graphic 155" descr="Line Arrow: Clockwise curve">
            <a:extLst>
              <a:ext uri="{FF2B5EF4-FFF2-40B4-BE49-F238E27FC236}">
                <a16:creationId xmlns:a16="http://schemas.microsoft.com/office/drawing/2014/main" id="{E9996831-7DE3-4B97-A91C-742F0CC18B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7617782" flipH="1" flipV="1">
            <a:off x="10087122" y="3964483"/>
            <a:ext cx="351788" cy="575702"/>
          </a:xfrm>
          <a:prstGeom prst="rect">
            <a:avLst/>
          </a:prstGeom>
        </p:spPr>
      </p:pic>
      <p:pic>
        <p:nvPicPr>
          <p:cNvPr id="157" name="Graphic 156" descr="Line Arrow: Clockwise curve">
            <a:extLst>
              <a:ext uri="{FF2B5EF4-FFF2-40B4-BE49-F238E27FC236}">
                <a16:creationId xmlns:a16="http://schemas.microsoft.com/office/drawing/2014/main" id="{5404D8FB-52D3-416B-A5A5-932D30D0C2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6753512" flipH="1" flipV="1">
            <a:off x="10015567" y="4225870"/>
            <a:ext cx="351788" cy="575702"/>
          </a:xfrm>
          <a:prstGeom prst="rect">
            <a:avLst/>
          </a:prstGeom>
        </p:spPr>
      </p:pic>
      <p:sp>
        <p:nvSpPr>
          <p:cNvPr id="158" name="TextBox 157">
            <a:extLst>
              <a:ext uri="{FF2B5EF4-FFF2-40B4-BE49-F238E27FC236}">
                <a16:creationId xmlns:a16="http://schemas.microsoft.com/office/drawing/2014/main" id="{A43B9FAB-7DE7-4D66-A74B-5740627F8AD6}"/>
              </a:ext>
            </a:extLst>
          </p:cNvPr>
          <p:cNvSpPr txBox="1"/>
          <p:nvPr/>
        </p:nvSpPr>
        <p:spPr>
          <a:xfrm>
            <a:off x="7657375" y="1291037"/>
            <a:ext cx="3916585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spc="-100" dirty="0" err="1">
                <a:ln w="3175">
                  <a:noFill/>
                </a:ln>
                <a:solidFill>
                  <a:schemeClr val="bg1"/>
                </a:solidFill>
                <a:cs typeface="Segoe UI" pitchFamily="34" charset="0"/>
              </a:rPr>
              <a:t>Blazor</a:t>
            </a:r>
            <a:r>
              <a:rPr lang="en-US" sz="3200" spc="-100" dirty="0">
                <a:ln w="3175">
                  <a:noFill/>
                </a:ln>
                <a:solidFill>
                  <a:schemeClr val="bg1"/>
                </a:solidFill>
                <a:cs typeface="Segoe UI" pitchFamily="34" charset="0"/>
              </a:rPr>
              <a:t> </a:t>
            </a:r>
            <a:r>
              <a:rPr lang="en-US" sz="3200" spc="-100" dirty="0" err="1">
                <a:ln w="3175">
                  <a:noFill/>
                </a:ln>
                <a:solidFill>
                  <a:schemeClr val="bg1"/>
                </a:solidFill>
                <a:cs typeface="Segoe UI" pitchFamily="34" charset="0"/>
              </a:rPr>
              <a:t>WebAssembly</a:t>
            </a:r>
            <a:endParaRPr lang="en-US" sz="3200" spc="-100" dirty="0">
              <a:ln w="3175">
                <a:noFill/>
              </a:ln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5AAD335A-9E6E-41B9-9F64-8B1D06BC422F}"/>
              </a:ext>
            </a:extLst>
          </p:cNvPr>
          <p:cNvSpPr txBox="1"/>
          <p:nvPr/>
        </p:nvSpPr>
        <p:spPr>
          <a:xfrm>
            <a:off x="8927272" y="5909618"/>
            <a:ext cx="2707216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i="1" dirty="0">
                <a:solidFill>
                  <a:schemeClr val="bg1"/>
                </a:solidFill>
              </a:rPr>
              <a:t>.NET Core 3.1 LTS</a:t>
            </a:r>
          </a:p>
          <a:p>
            <a:pPr algn="l"/>
            <a:r>
              <a:rPr lang="en-US" sz="2800" i="1" dirty="0">
                <a:solidFill>
                  <a:schemeClr val="bg1"/>
                </a:solidFill>
              </a:rPr>
              <a:t>.NET</a:t>
            </a:r>
            <a:r>
              <a:rPr lang="zh-CN" altLang="en-US" sz="2800" i="1" dirty="0">
                <a:solidFill>
                  <a:schemeClr val="bg1"/>
                </a:solidFill>
              </a:rPr>
              <a:t> </a:t>
            </a:r>
            <a:r>
              <a:rPr lang="en-US" altLang="zh-CN" sz="2800" i="1" dirty="0">
                <a:solidFill>
                  <a:schemeClr val="bg1"/>
                </a:solidFill>
              </a:rPr>
              <a:t>5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D8670830-3F1E-4FF0-B507-F411DDAAF87E}"/>
              </a:ext>
            </a:extLst>
          </p:cNvPr>
          <p:cNvSpPr/>
          <p:nvPr/>
        </p:nvSpPr>
        <p:spPr>
          <a:xfrm>
            <a:off x="1369885" y="4793238"/>
            <a:ext cx="2048189" cy="416720"/>
          </a:xfrm>
          <a:prstGeom prst="rect">
            <a:avLst/>
          </a:prstGeom>
          <a:solidFill>
            <a:srgbClr val="682A7B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Razor Components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144AF85-86AE-468E-A28E-E5C26E2B3745}"/>
              </a:ext>
            </a:extLst>
          </p:cNvPr>
          <p:cNvSpPr/>
          <p:nvPr/>
        </p:nvSpPr>
        <p:spPr>
          <a:xfrm>
            <a:off x="1369885" y="5239702"/>
            <a:ext cx="2048189" cy="290870"/>
          </a:xfrm>
          <a:prstGeom prst="rect">
            <a:avLst/>
          </a:prstGeom>
          <a:solidFill>
            <a:srgbClr val="682A7B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.NET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34E1BFBD-7343-4D59-8D5C-0240909EB2F9}"/>
              </a:ext>
            </a:extLst>
          </p:cNvPr>
          <p:cNvSpPr/>
          <p:nvPr/>
        </p:nvSpPr>
        <p:spPr>
          <a:xfrm>
            <a:off x="7854794" y="3997350"/>
            <a:ext cx="2048189" cy="416720"/>
          </a:xfrm>
          <a:prstGeom prst="rect">
            <a:avLst/>
          </a:prstGeom>
          <a:solidFill>
            <a:srgbClr val="682A7B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Razor Components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143A96EB-5C7F-4BB0-B0C7-D14DFB24C150}"/>
              </a:ext>
            </a:extLst>
          </p:cNvPr>
          <p:cNvSpPr/>
          <p:nvPr/>
        </p:nvSpPr>
        <p:spPr>
          <a:xfrm>
            <a:off x="7854794" y="4443814"/>
            <a:ext cx="2048189" cy="290870"/>
          </a:xfrm>
          <a:prstGeom prst="rect">
            <a:avLst/>
          </a:prstGeom>
          <a:solidFill>
            <a:srgbClr val="682A7B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.NET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4BF62D-2DB3-431A-8308-9B981539A852}"/>
              </a:ext>
            </a:extLst>
          </p:cNvPr>
          <p:cNvSpPr/>
          <p:nvPr/>
        </p:nvSpPr>
        <p:spPr bwMode="auto">
          <a:xfrm>
            <a:off x="1369885" y="4768789"/>
            <a:ext cx="2048189" cy="799622"/>
          </a:xfrm>
          <a:prstGeom prst="rect">
            <a:avLst/>
          </a:prstGeom>
          <a:noFill/>
          <a:ln w="12700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4D342DA7-E9DC-4F29-84C3-F7A25B1B35A1}"/>
              </a:ext>
            </a:extLst>
          </p:cNvPr>
          <p:cNvSpPr/>
          <p:nvPr/>
        </p:nvSpPr>
        <p:spPr bwMode="auto">
          <a:xfrm>
            <a:off x="7850139" y="3970466"/>
            <a:ext cx="2048189" cy="822771"/>
          </a:xfrm>
          <a:prstGeom prst="rect">
            <a:avLst/>
          </a:prstGeom>
          <a:noFill/>
          <a:ln w="12700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04685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7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DB0A311-B7C9-BF43-BBE5-3296DAE26E2E}"/>
              </a:ext>
            </a:extLst>
          </p:cNvPr>
          <p:cNvSpPr/>
          <p:nvPr/>
        </p:nvSpPr>
        <p:spPr>
          <a:xfrm>
            <a:off x="533400" y="1447800"/>
            <a:ext cx="11049000" cy="4953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DE42ED-ACB2-DC48-B9A4-ADCABF4C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WebAssembly</a:t>
            </a:r>
            <a:r>
              <a:rPr lang="en-US" dirty="0"/>
              <a:t> </a:t>
            </a:r>
            <a:r>
              <a:rPr lang="zh-CN" altLang="en-US" dirty="0"/>
              <a:t>工作原理</a:t>
            </a:r>
            <a:br>
              <a:rPr lang="en-US" dirty="0"/>
            </a:b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BDAC19A-5364-334D-8036-8C6F8D317B12}"/>
              </a:ext>
            </a:extLst>
          </p:cNvPr>
          <p:cNvSpPr/>
          <p:nvPr/>
        </p:nvSpPr>
        <p:spPr>
          <a:xfrm>
            <a:off x="746794" y="2296104"/>
            <a:ext cx="2071960" cy="11430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MyBlazorClient.dll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18A455-95FA-4746-A6E3-2B0F482F8D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2" y="1524000"/>
            <a:ext cx="806539" cy="6858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8DC61D0-DDAC-5440-AC4E-1BDEBE7D979A}"/>
              </a:ext>
            </a:extLst>
          </p:cNvPr>
          <p:cNvSpPr/>
          <p:nvPr/>
        </p:nvSpPr>
        <p:spPr>
          <a:xfrm>
            <a:off x="746794" y="3535260"/>
            <a:ext cx="2071960" cy="11430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dotnet.wasm</a:t>
            </a:r>
            <a:r>
              <a:rPr lang="en-US" dirty="0"/>
              <a:t> + Supporting files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B55445D3-FFF4-514E-B657-53D3AABBFDD8}"/>
              </a:ext>
            </a:extLst>
          </p:cNvPr>
          <p:cNvSpPr/>
          <p:nvPr/>
        </p:nvSpPr>
        <p:spPr>
          <a:xfrm>
            <a:off x="746794" y="4781221"/>
            <a:ext cx="2071960" cy="11430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Referenced Assemblies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CA160FFE-67DC-5E4A-9E5C-0E09895F645B}"/>
              </a:ext>
            </a:extLst>
          </p:cNvPr>
          <p:cNvSpPr/>
          <p:nvPr/>
        </p:nvSpPr>
        <p:spPr>
          <a:xfrm>
            <a:off x="899194" y="4933621"/>
            <a:ext cx="2071960" cy="11430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Referenced Assemblies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4D74A392-7FEB-B44B-83A2-3708F4F35576}"/>
              </a:ext>
            </a:extLst>
          </p:cNvPr>
          <p:cNvSpPr/>
          <p:nvPr/>
        </p:nvSpPr>
        <p:spPr>
          <a:xfrm>
            <a:off x="1051594" y="5086021"/>
            <a:ext cx="2071960" cy="11430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Referenced Assemblies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62F3D90-3800-7B4D-A782-9999E5044E82}"/>
              </a:ext>
            </a:extLst>
          </p:cNvPr>
          <p:cNvSpPr txBox="1"/>
          <p:nvPr/>
        </p:nvSpPr>
        <p:spPr>
          <a:xfrm>
            <a:off x="1447210" y="1687286"/>
            <a:ext cx="2502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.NET Standard 2.</a:t>
            </a:r>
            <a:r>
              <a:rPr lang="en-US" altLang="zh-C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1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构建</a:t>
            </a:r>
            <a:endParaRPr lang="en-US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908B892-5B71-F849-97F1-A2356D765028}"/>
              </a:ext>
            </a:extLst>
          </p:cNvPr>
          <p:cNvSpPr txBox="1"/>
          <p:nvPr/>
        </p:nvSpPr>
        <p:spPr>
          <a:xfrm>
            <a:off x="5027346" y="1666297"/>
            <a:ext cx="2291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Delivered to browser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1F05808-60C2-B741-ACF5-7252011E0620}"/>
              </a:ext>
            </a:extLst>
          </p:cNvPr>
          <p:cNvSpPr txBox="1"/>
          <p:nvPr/>
        </p:nvSpPr>
        <p:spPr>
          <a:xfrm>
            <a:off x="8092899" y="1666297"/>
            <a:ext cx="3355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WASM alongside JS/HTML/CSS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FEEFCA5D-A896-0647-9D8D-6F00B9DEA223}"/>
              </a:ext>
            </a:extLst>
          </p:cNvPr>
          <p:cNvSpPr/>
          <p:nvPr/>
        </p:nvSpPr>
        <p:spPr>
          <a:xfrm>
            <a:off x="3733801" y="2133600"/>
            <a:ext cx="7543799" cy="41910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1CD1844D-30B4-624E-8D28-A304616DE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2" y="1458687"/>
            <a:ext cx="806539" cy="80653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05898B21-90D6-EF4E-99BA-E213EE0293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8646" y="2481283"/>
            <a:ext cx="2003411" cy="2003411"/>
          </a:xfrm>
          <a:prstGeom prst="rect">
            <a:avLst/>
          </a:prstGeom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9A5D3E44-87FE-4746-8D23-2F2DE3A1BDB2}"/>
              </a:ext>
            </a:extLst>
          </p:cNvPr>
          <p:cNvSpPr/>
          <p:nvPr/>
        </p:nvSpPr>
        <p:spPr>
          <a:xfrm>
            <a:off x="8815342" y="2296104"/>
            <a:ext cx="2071960" cy="2416752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185876FA-57DD-B845-806F-8E0D9ECEB6D8}"/>
              </a:ext>
            </a:extLst>
          </p:cNvPr>
          <p:cNvSpPr/>
          <p:nvPr/>
        </p:nvSpPr>
        <p:spPr>
          <a:xfrm>
            <a:off x="8851772" y="4933621"/>
            <a:ext cx="2071960" cy="11430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61ACBD55-5343-614F-B7B2-EBCF8E7F988C}"/>
              </a:ext>
            </a:extLst>
          </p:cNvPr>
          <p:cNvSpPr/>
          <p:nvPr/>
        </p:nvSpPr>
        <p:spPr>
          <a:xfrm>
            <a:off x="6609446" y="4933621"/>
            <a:ext cx="2071960" cy="114300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</a:t>
            </a:r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AC390F47-70E3-2343-AAAB-3046EF71E3CC}"/>
              </a:ext>
            </a:extLst>
          </p:cNvPr>
          <p:cNvSpPr/>
          <p:nvPr/>
        </p:nvSpPr>
        <p:spPr>
          <a:xfrm>
            <a:off x="3135019" y="3803240"/>
            <a:ext cx="1143000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E95F80D3-5E37-3F43-9D7D-F9CEFB4D6756}"/>
              </a:ext>
            </a:extLst>
          </p:cNvPr>
          <p:cNvSpPr/>
          <p:nvPr/>
        </p:nvSpPr>
        <p:spPr>
          <a:xfrm>
            <a:off x="3135019" y="2504711"/>
            <a:ext cx="1143000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AA3E8FF-8DD0-C44A-8E8B-8656709DD164}"/>
              </a:ext>
            </a:extLst>
          </p:cNvPr>
          <p:cNvSpPr/>
          <p:nvPr/>
        </p:nvSpPr>
        <p:spPr>
          <a:xfrm>
            <a:off x="4322320" y="2296886"/>
            <a:ext cx="2071960" cy="11430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MyBlazorClient.dll</a:t>
            </a:r>
            <a:endParaRPr lang="en-US" dirty="0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7A3D9589-3308-4045-9CB1-AB8BADBE1174}"/>
              </a:ext>
            </a:extLst>
          </p:cNvPr>
          <p:cNvSpPr/>
          <p:nvPr/>
        </p:nvSpPr>
        <p:spPr>
          <a:xfrm>
            <a:off x="4322320" y="3536042"/>
            <a:ext cx="2071960" cy="11430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dotnet</a:t>
            </a:r>
            <a:r>
              <a:rPr lang="en-US" dirty="0" err="1"/>
              <a:t>.wasm</a:t>
            </a:r>
            <a:r>
              <a:rPr lang="en-US" dirty="0"/>
              <a:t> + Supporting files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3B8A0F25-02B9-A14D-A609-5C27AD642DA2}"/>
              </a:ext>
            </a:extLst>
          </p:cNvPr>
          <p:cNvSpPr/>
          <p:nvPr/>
        </p:nvSpPr>
        <p:spPr>
          <a:xfrm>
            <a:off x="4062320" y="4762500"/>
            <a:ext cx="2071960" cy="11430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Referenced Assemblies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5F10047A-CFE4-4A47-B750-1FEF66A854C3}"/>
              </a:ext>
            </a:extLst>
          </p:cNvPr>
          <p:cNvSpPr/>
          <p:nvPr/>
        </p:nvSpPr>
        <p:spPr>
          <a:xfrm>
            <a:off x="4214720" y="4914900"/>
            <a:ext cx="2071960" cy="11430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Referenced Assemblies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B14CF808-514F-1140-AF45-400093B9725B}"/>
              </a:ext>
            </a:extLst>
          </p:cNvPr>
          <p:cNvSpPr/>
          <p:nvPr/>
        </p:nvSpPr>
        <p:spPr>
          <a:xfrm>
            <a:off x="4367120" y="5067300"/>
            <a:ext cx="2071960" cy="11430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Referenced Assemblies</a:t>
            </a:r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A1C913BA-DF1D-E848-AF3D-409BEC39444E}"/>
              </a:ext>
            </a:extLst>
          </p:cNvPr>
          <p:cNvSpPr/>
          <p:nvPr/>
        </p:nvSpPr>
        <p:spPr>
          <a:xfrm>
            <a:off x="3144317" y="5238421"/>
            <a:ext cx="1143000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08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35" grpId="0" animBg="1"/>
      <p:bldP spid="36" grpId="0" animBg="1"/>
      <p:bldP spid="37" grpId="0" animBg="1"/>
      <p:bldP spid="40" grpId="0"/>
      <p:bldP spid="41" grpId="0"/>
      <p:bldP spid="42" grpId="0"/>
      <p:bldP spid="44" grpId="0" animBg="1"/>
      <p:bldP spid="47" grpId="0" animBg="1"/>
      <p:bldP spid="48" grpId="0" animBg="1"/>
      <p:bldP spid="49" grpId="0" animBg="1"/>
      <p:bldP spid="50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8F0B3A-F09A-4956-879D-D3AD55ADC5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5114"/>
          </a:xfrm>
        </p:spPr>
        <p:txBody>
          <a:bodyPr/>
          <a:lstStyle/>
          <a:p>
            <a:r>
              <a:rPr lang="zh-CN" altLang="en-US" dirty="0"/>
              <a:t>访问</a:t>
            </a:r>
            <a:r>
              <a:rPr lang="en-US" altLang="zh-CN" dirty="0" err="1"/>
              <a:t>Blazor</a:t>
            </a:r>
            <a:r>
              <a:rPr lang="zh-CN" altLang="en-US" dirty="0"/>
              <a:t>网站 </a:t>
            </a:r>
            <a:r>
              <a:rPr lang="en-US" dirty="0">
                <a:hlinkClick r:id="rId2"/>
              </a:rPr>
              <a:t>https://blazor.net</a:t>
            </a:r>
            <a:r>
              <a:rPr lang="en-US" dirty="0"/>
              <a:t> </a:t>
            </a:r>
          </a:p>
          <a:p>
            <a:r>
              <a:rPr lang="zh-CN" altLang="en-US" dirty="0"/>
              <a:t>安装</a:t>
            </a:r>
            <a:r>
              <a:rPr lang="en-US" dirty="0"/>
              <a:t> .NET Core 3.1</a:t>
            </a:r>
          </a:p>
          <a:p>
            <a:r>
              <a:rPr lang="zh-CN" altLang="en-US" dirty="0"/>
              <a:t>安装</a:t>
            </a:r>
            <a:r>
              <a:rPr lang="en-US" dirty="0"/>
              <a:t>   </a:t>
            </a:r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en-US" dirty="0" err="1"/>
              <a:t>WebAssembly</a:t>
            </a:r>
            <a:r>
              <a:rPr lang="en-US" dirty="0"/>
              <a:t> </a:t>
            </a:r>
            <a:r>
              <a:rPr lang="zh-CN" altLang="en-US" dirty="0"/>
              <a:t>模板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DB7541-2400-4E91-A449-A405CB14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开始使用 </a:t>
            </a:r>
            <a:r>
              <a:rPr lang="en-US" dirty="0" err="1"/>
              <a:t>Blazor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993F140-5AAC-4AC5-B164-648A1A660FB6}"/>
              </a:ext>
            </a:extLst>
          </p:cNvPr>
          <p:cNvGrpSpPr/>
          <p:nvPr/>
        </p:nvGrpSpPr>
        <p:grpSpPr>
          <a:xfrm>
            <a:off x="867230" y="3358141"/>
            <a:ext cx="2742147" cy="2911462"/>
            <a:chOff x="867230" y="3358141"/>
            <a:chExt cx="2742147" cy="2911462"/>
          </a:xfrm>
        </p:grpSpPr>
        <p:pic>
          <p:nvPicPr>
            <p:cNvPr id="1028" name="Picture 4" descr="See the source image">
              <a:extLst>
                <a:ext uri="{FF2B5EF4-FFF2-40B4-BE49-F238E27FC236}">
                  <a16:creationId xmlns:a16="http://schemas.microsoft.com/office/drawing/2014/main" id="{5ADCCA6C-99DA-4F04-A236-CBFADBF736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7230" y="3358141"/>
              <a:ext cx="2742147" cy="21421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411A1A6-E7F2-470A-AFF8-D85E6CCA6168}"/>
                </a:ext>
              </a:extLst>
            </p:cNvPr>
            <p:cNvSpPr txBox="1"/>
            <p:nvPr/>
          </p:nvSpPr>
          <p:spPr>
            <a:xfrm>
              <a:off x="1174550" y="5232396"/>
              <a:ext cx="2127506" cy="103720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Visual Studio</a:t>
              </a:r>
            </a:p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2019 16.4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4CDD142-7CC7-4B71-9A73-3494FE7453F1}"/>
              </a:ext>
            </a:extLst>
          </p:cNvPr>
          <p:cNvGrpSpPr/>
          <p:nvPr/>
        </p:nvGrpSpPr>
        <p:grpSpPr>
          <a:xfrm>
            <a:off x="4323355" y="3626031"/>
            <a:ext cx="3257623" cy="2675992"/>
            <a:chOff x="4323355" y="3626031"/>
            <a:chExt cx="3257623" cy="2675992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DA2EC16E-6F38-41D4-BC62-785C7EAA6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153348" y="3626031"/>
              <a:ext cx="1515439" cy="1606365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5D8334-D67C-410A-8718-53B27FD489BC}"/>
                </a:ext>
              </a:extLst>
            </p:cNvPr>
            <p:cNvSpPr txBox="1"/>
            <p:nvPr/>
          </p:nvSpPr>
          <p:spPr>
            <a:xfrm>
              <a:off x="4323355" y="5264816"/>
              <a:ext cx="3257623" cy="103720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Visual Studio for Mac</a:t>
              </a:r>
            </a:p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8.4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52DCD53-2134-4032-AEFF-F787E1DA50D8}"/>
              </a:ext>
            </a:extLst>
          </p:cNvPr>
          <p:cNvGrpSpPr/>
          <p:nvPr/>
        </p:nvGrpSpPr>
        <p:grpSpPr>
          <a:xfrm>
            <a:off x="8164599" y="3735140"/>
            <a:ext cx="2925802" cy="2566882"/>
            <a:chOff x="8164599" y="3735140"/>
            <a:chExt cx="2925802" cy="2566882"/>
          </a:xfrm>
        </p:grpSpPr>
        <p:pic>
          <p:nvPicPr>
            <p:cNvPr id="1032" name="Picture 8" descr="See the source image">
              <a:extLst>
                <a:ext uri="{FF2B5EF4-FFF2-40B4-BE49-F238E27FC236}">
                  <a16:creationId xmlns:a16="http://schemas.microsoft.com/office/drawing/2014/main" id="{DD9006E8-96DF-4664-A538-2B6EB9ABFB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53585" y="3735140"/>
              <a:ext cx="1388146" cy="13881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592D1BDD-CBC3-4699-9427-AD1B059530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81610" y="4271011"/>
              <a:ext cx="720241" cy="7202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4055984-B0CC-4C37-A0F8-B8FC2C9D458B}"/>
                </a:ext>
              </a:extLst>
            </p:cNvPr>
            <p:cNvSpPr txBox="1"/>
            <p:nvPr/>
          </p:nvSpPr>
          <p:spPr>
            <a:xfrm>
              <a:off x="8164599" y="5264815"/>
              <a:ext cx="2925802" cy="103720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Visual Studio Code</a:t>
              </a:r>
            </a:p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+ C# extension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50062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786BD-2E1A-4055-83EA-EE76419AB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zh-CN" altLang="en-US" dirty="0"/>
              <a:t>实战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376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7A0-827C-4870-9BE4-30D5C787E7B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6575" y="288925"/>
            <a:ext cx="11655425" cy="900113"/>
          </a:xfrm>
        </p:spPr>
        <p:txBody>
          <a:bodyPr/>
          <a:lstStyle/>
          <a:p>
            <a:r>
              <a:rPr lang="zh-CN" altLang="en-US" sz="4710" dirty="0">
                <a:solidFill>
                  <a:schemeClr val="bg1"/>
                </a:solidFill>
              </a:rPr>
              <a:t>使用</a:t>
            </a:r>
            <a:r>
              <a:rPr lang="en-US" sz="4710" dirty="0">
                <a:solidFill>
                  <a:schemeClr val="bg1"/>
                </a:solidFill>
              </a:rPr>
              <a:t> </a:t>
            </a:r>
            <a:r>
              <a:rPr lang="en-US" sz="4710" dirty="0" err="1">
                <a:solidFill>
                  <a:schemeClr val="bg1"/>
                </a:solidFill>
              </a:rPr>
              <a:t>Blazor</a:t>
            </a:r>
            <a:r>
              <a:rPr lang="en-US" sz="4710" dirty="0">
                <a:solidFill>
                  <a:schemeClr val="bg1"/>
                </a:solidFill>
              </a:rPr>
              <a:t> </a:t>
            </a:r>
            <a:r>
              <a:rPr lang="zh-CN" altLang="en-US" sz="4710" dirty="0">
                <a:solidFill>
                  <a:schemeClr val="bg1"/>
                </a:solidFill>
              </a:rPr>
              <a:t>构建你的披萨网店界面</a:t>
            </a:r>
            <a:endParaRPr lang="en-US" sz="471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A78164-DD10-4BA5-8236-D206CED3B957}"/>
              </a:ext>
            </a:extLst>
          </p:cNvPr>
          <p:cNvSpPr txBox="1"/>
          <p:nvPr/>
        </p:nvSpPr>
        <p:spPr>
          <a:xfrm>
            <a:off x="308646" y="5885793"/>
            <a:ext cx="11574707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accent2">
                    <a:lumMod val="40000"/>
                    <a:lumOff val="6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https://github.com/BlazorHub/blazor-workshop/tree/zhcn</a:t>
            </a:r>
            <a:endParaRPr lang="en-US" sz="36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BD574B-45C9-4A17-B8DA-D721FD9A0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6521" y="1343583"/>
            <a:ext cx="8418958" cy="454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55446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11A223-CA79-43EE-88F2-84E5039426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505849"/>
          </a:xfrm>
        </p:spPr>
        <p:txBody>
          <a:bodyPr/>
          <a:lstStyle/>
          <a:p>
            <a:r>
              <a:rPr lang="zh-CN" altLang="en-US" sz="2400" dirty="0">
                <a:latin typeface="+mn-ea"/>
              </a:rPr>
              <a:t>测试活动的客户端交互延迟 </a:t>
            </a:r>
            <a:r>
              <a:rPr lang="en-US" sz="2400" dirty="0">
                <a:latin typeface="+mn-ea"/>
              </a:rPr>
              <a:t>(&lt;200ms)  </a:t>
            </a:r>
          </a:p>
          <a:p>
            <a:pPr marL="0" indent="0">
              <a:buNone/>
            </a:pPr>
            <a:endParaRPr lang="en-US" sz="2400" dirty="0">
              <a:latin typeface="+mn-ea"/>
            </a:endParaRPr>
          </a:p>
          <a:p>
            <a:endParaRPr lang="en-US" sz="2400" dirty="0">
              <a:latin typeface="+mn-ea"/>
            </a:endParaRPr>
          </a:p>
          <a:p>
            <a:endParaRPr lang="en-US" sz="2400" dirty="0">
              <a:latin typeface="+mn-ea"/>
            </a:endParaRPr>
          </a:p>
          <a:p>
            <a:r>
              <a:rPr lang="zh-CN" altLang="en-US" sz="2400" dirty="0">
                <a:latin typeface="+mn-ea"/>
              </a:rPr>
              <a:t>可用内存是主要瓶颈，不要每个用户加载几万条数据</a:t>
            </a:r>
            <a:endParaRPr lang="en-US" sz="2400" dirty="0">
              <a:latin typeface="+mn-ea"/>
            </a:endParaRPr>
          </a:p>
          <a:p>
            <a:r>
              <a:rPr lang="zh-CN" altLang="en-US" sz="2400" dirty="0">
                <a:latin typeface="+mn-ea"/>
              </a:rPr>
              <a:t>实际应用行为将取决于应用内存使用情况、客户端行为和网络条件</a:t>
            </a:r>
            <a:endParaRPr lang="en-US" altLang="zh-CN" sz="2400" dirty="0">
              <a:latin typeface="+mn-ea"/>
            </a:endParaRPr>
          </a:p>
          <a:p>
            <a:r>
              <a:rPr lang="zh-CN" altLang="en-US" sz="2400" dirty="0">
                <a:latin typeface="+mn-ea"/>
              </a:rPr>
              <a:t>利用 </a:t>
            </a:r>
            <a:r>
              <a:rPr lang="en-US" altLang="zh-CN" sz="2400" dirty="0">
                <a:latin typeface="+mn-ea"/>
              </a:rPr>
              <a:t>Azure </a:t>
            </a:r>
            <a:r>
              <a:rPr lang="en-US" altLang="zh-CN" sz="2400" dirty="0" err="1">
                <a:latin typeface="+mn-ea"/>
              </a:rPr>
              <a:t>SignalR</a:t>
            </a:r>
            <a:r>
              <a:rPr lang="en-US" altLang="zh-CN" sz="2400" dirty="0">
                <a:latin typeface="+mn-ea"/>
              </a:rPr>
              <a:t> Service </a:t>
            </a:r>
          </a:p>
          <a:p>
            <a:pPr lvl="1"/>
            <a:r>
              <a:rPr lang="en-US" altLang="zh-CN" sz="2400" dirty="0">
                <a:latin typeface="+mn-ea"/>
                <a:hlinkClick r:id="rId3"/>
              </a:rPr>
              <a:t>https://github.com/aspnet/AzureSignalR-samples/tree/master/samples/ServerSideBlazor</a:t>
            </a:r>
            <a:endParaRPr lang="en-US" altLang="zh-CN" sz="2400" dirty="0">
              <a:latin typeface="+mn-ea"/>
            </a:endParaRPr>
          </a:p>
          <a:p>
            <a:endParaRPr lang="en-US" sz="2400" dirty="0">
              <a:latin typeface="+mn-ea"/>
            </a:endParaRPr>
          </a:p>
          <a:p>
            <a:endParaRPr lang="en-US" sz="2400" dirty="0">
              <a:latin typeface="+mn-ea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49E00F-BBAB-4E7B-9E5E-26748B431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Server </a:t>
            </a:r>
            <a:r>
              <a:rPr lang="zh-CN" altLang="en-US" dirty="0"/>
              <a:t>的扩展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096F9F6-701A-4435-B4EC-9F7689BB482F}"/>
              </a:ext>
            </a:extLst>
          </p:cNvPr>
          <p:cNvGraphicFramePr>
            <a:graphicFrameLocks noGrp="1"/>
          </p:cNvGraphicFramePr>
          <p:nvPr/>
        </p:nvGraphicFramePr>
        <p:xfrm>
          <a:off x="729287" y="1637603"/>
          <a:ext cx="8128000" cy="110210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198177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61977521"/>
                    </a:ext>
                  </a:extLst>
                </a:gridCol>
              </a:tblGrid>
              <a:tr h="247693">
                <a:tc>
                  <a:txBody>
                    <a:bodyPr/>
                    <a:lstStyle/>
                    <a:p>
                      <a:r>
                        <a:rPr lang="en-US" dirty="0"/>
                        <a:t>Instance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Concurrent active users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066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Standard_D1_v2 (1  vCPU, 3.5 GB)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5,000+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746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Standard_D3_V2 (4 vCPU, 14 GB)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20,000+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55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680804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41503-B2D0-4369-AB20-DE6A9F83B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那些公司已经在用</a:t>
            </a:r>
            <a:r>
              <a:rPr lang="en-US" altLang="zh-CN" dirty="0" err="1"/>
              <a:t>Blazor</a:t>
            </a:r>
            <a:r>
              <a:rPr lang="en-US" altLang="zh-CN" dirty="0"/>
              <a:t> </a:t>
            </a:r>
            <a:r>
              <a:rPr lang="zh-CN" altLang="en-US" dirty="0"/>
              <a:t>以及他们的评价</a:t>
            </a:r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F908E0-5119-4FDA-8124-E2E834666FAB}"/>
              </a:ext>
            </a:extLst>
          </p:cNvPr>
          <p:cNvSpPr/>
          <p:nvPr/>
        </p:nvSpPr>
        <p:spPr>
          <a:xfrm>
            <a:off x="3678158" y="1692791"/>
            <a:ext cx="815774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“Pivotal is all about speeding up the path to production. That's why it invests in </a:t>
            </a:r>
            <a:r>
              <a:rPr lang="en-US" sz="16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Steeltoe</a:t>
            </a:r>
            <a:r>
              <a:rPr lang="en-U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to provide its customers with a quick and easy way to build cloud-native .NET apps. And why we chose Blazor to create the </a:t>
            </a:r>
            <a:r>
              <a:rPr lang="en-US" sz="16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Steeltoe</a:t>
            </a:r>
            <a:r>
              <a:rPr lang="en-U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website – </a:t>
            </a:r>
            <a:r>
              <a:rPr lang="en-US" sz="16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Blazor makes it simple to design websites using C#</a:t>
            </a:r>
            <a:r>
              <a:rPr lang="en-U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.”</a:t>
            </a:r>
            <a:br>
              <a:rPr lang="en-US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endParaRPr lang="en-US" sz="1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1200" dirty="0">
                <a:ea typeface="Calibri" panose="020F0502020204030204" pitchFamily="34" charset="0"/>
              </a:rPr>
              <a:t>–</a:t>
            </a:r>
            <a:r>
              <a:rPr lang="en-US" sz="1200" dirty="0">
                <a:cs typeface="Segoe UI Semilight" panose="020B0402040204020203" pitchFamily="34" charset="0"/>
              </a:rPr>
              <a:t> David Dieruf, Product Marketing Manager, Pivotal Software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9FA6B11-F06E-4F7E-A9B9-575E71FE0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3088" y="1870211"/>
            <a:ext cx="2661756" cy="89966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7166FBE-8568-4DB5-A014-7B1B006B830D}"/>
              </a:ext>
            </a:extLst>
          </p:cNvPr>
          <p:cNvSpPr/>
          <p:nvPr/>
        </p:nvSpPr>
        <p:spPr>
          <a:xfrm>
            <a:off x="503088" y="4350577"/>
            <a:ext cx="7993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"We’re really impressed with .NET Core 3.1 and Blazor which has boosted our productivity, vastly improved the quality of our front-end code, </a:t>
            </a:r>
            <a:r>
              <a:rPr lang="en-US" sz="1600" b="1" dirty="0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and significantly reduced the amount of </a:t>
            </a:r>
            <a:r>
              <a:rPr lang="en-US" sz="1600" b="1" dirty="0" err="1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Javascript</a:t>
            </a:r>
            <a:r>
              <a:rPr lang="en-US" sz="1600" b="1" dirty="0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 in our application to just 51 lines of code</a:t>
            </a:r>
            <a:r>
              <a:rPr lang="en-US" sz="1600" dirty="0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.“ </a:t>
            </a:r>
            <a:endParaRPr lang="en-US" sz="1200" dirty="0">
              <a:latin typeface="Segoe UI Semilight" panose="020B0402040204020203" pitchFamily="34" charset="0"/>
              <a:ea typeface="Calibri" panose="020F0502020204030204" pitchFamily="34" charset="0"/>
              <a:cs typeface="Segoe UI Semilight" panose="020B0402040204020203" pitchFamily="34" charset="0"/>
            </a:endParaRPr>
          </a:p>
          <a:p>
            <a:endParaRPr lang="en-US" sz="1200" dirty="0">
              <a:ea typeface="Calibri" panose="020F0502020204030204" pitchFamily="34" charset="0"/>
            </a:endParaRPr>
          </a:p>
          <a:p>
            <a:r>
              <a:rPr lang="en-US" sz="1200" dirty="0">
                <a:ea typeface="Calibri" panose="020F0502020204030204" pitchFamily="34" charset="0"/>
              </a:rPr>
              <a:t>– Matheus Guimaraes, Co-Founder &amp; CTO at Deployed.</a:t>
            </a:r>
            <a:endParaRPr lang="en-US" sz="1400" dirty="0">
              <a:ea typeface="Calibri" panose="020F0502020204030204" pitchFamily="34" charset="0"/>
            </a:endParaRP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C37A6C0B-17CF-4A13-9E0C-70BF8B3BB9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9079" y="4060074"/>
            <a:ext cx="2879823" cy="178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7371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18">
            <a:extLst>
              <a:ext uri="{FF2B5EF4-FFF2-40B4-BE49-F238E27FC236}">
                <a16:creationId xmlns:a16="http://schemas.microsoft.com/office/drawing/2014/main" id="{3F68A269-CA13-4480-9DDC-23E3D1B1D7C5}"/>
              </a:ext>
            </a:extLst>
          </p:cNvPr>
          <p:cNvSpPr txBox="1">
            <a:spLocks/>
          </p:cNvSpPr>
          <p:nvPr/>
        </p:nvSpPr>
        <p:spPr>
          <a:xfrm>
            <a:off x="587375" y="1770647"/>
            <a:ext cx="11017250" cy="36933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Your platform for building anything</a:t>
            </a:r>
          </a:p>
        </p:txBody>
      </p:sp>
      <p:sp>
        <p:nvSpPr>
          <p:cNvPr id="43" name="Title 18">
            <a:extLst>
              <a:ext uri="{FF2B5EF4-FFF2-40B4-BE49-F238E27FC236}">
                <a16:creationId xmlns:a16="http://schemas.microsoft.com/office/drawing/2014/main" id="{A8B5AB0E-CD63-4418-9220-F46ABD088600}"/>
              </a:ext>
            </a:extLst>
          </p:cNvPr>
          <p:cNvSpPr txBox="1">
            <a:spLocks/>
          </p:cNvSpPr>
          <p:nvPr/>
        </p:nvSpPr>
        <p:spPr>
          <a:xfrm>
            <a:off x="587375" y="1081887"/>
            <a:ext cx="11017250" cy="67710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-5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.NET</a:t>
            </a: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424CEB2D-DC3C-44F1-9A63-F52047B54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122" idx="2"/>
          </p:cNvCxnSpPr>
          <p:nvPr/>
        </p:nvCxnSpPr>
        <p:spPr>
          <a:xfrm flipV="1">
            <a:off x="6100199" y="4362740"/>
            <a:ext cx="0" cy="492697"/>
          </a:xfrm>
          <a:prstGeom prst="line">
            <a:avLst/>
          </a:prstGeom>
          <a:ln w="28575" cap="rnd">
            <a:solidFill>
              <a:srgbClr val="75757A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broad application support" descr="broad application support">
            <a:extLst>
              <a:ext uri="{FF2B5EF4-FFF2-40B4-BE49-F238E27FC236}">
                <a16:creationId xmlns:a16="http://schemas.microsoft.com/office/drawing/2014/main" id="{88CFD0DF-6FEC-4959-B13F-937265EC0DE8}"/>
              </a:ext>
            </a:extLst>
          </p:cNvPr>
          <p:cNvGrpSpPr/>
          <p:nvPr/>
        </p:nvGrpSpPr>
        <p:grpSpPr>
          <a:xfrm>
            <a:off x="4139578" y="3184508"/>
            <a:ext cx="611788" cy="360630"/>
            <a:chOff x="6313882" y="1370180"/>
            <a:chExt cx="443543" cy="261457"/>
          </a:xfrm>
        </p:grpSpPr>
        <p:sp>
          <p:nvSpPr>
            <p:cNvPr id="46" name="Freeform 907">
              <a:extLst>
                <a:ext uri="{FF2B5EF4-FFF2-40B4-BE49-F238E27FC236}">
                  <a16:creationId xmlns:a16="http://schemas.microsoft.com/office/drawing/2014/main" id="{6F864DC7-B8C1-4AA6-B5E3-9921474C9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882" y="1370180"/>
              <a:ext cx="443543" cy="261457"/>
            </a:xfrm>
            <a:custGeom>
              <a:avLst/>
              <a:gdLst>
                <a:gd name="T0" fmla="*/ 382 w 384"/>
                <a:gd name="T1" fmla="*/ 159 h 228"/>
                <a:gd name="T2" fmla="*/ 382 w 384"/>
                <a:gd name="T3" fmla="*/ 156 h 228"/>
                <a:gd name="T4" fmla="*/ 384 w 384"/>
                <a:gd name="T5" fmla="*/ 139 h 228"/>
                <a:gd name="T6" fmla="*/ 297 w 384"/>
                <a:gd name="T7" fmla="*/ 51 h 228"/>
                <a:gd name="T8" fmla="*/ 278 w 384"/>
                <a:gd name="T9" fmla="*/ 53 h 228"/>
                <a:gd name="T10" fmla="*/ 184 w 384"/>
                <a:gd name="T11" fmla="*/ 0 h 228"/>
                <a:gd name="T12" fmla="*/ 73 w 384"/>
                <a:gd name="T13" fmla="*/ 114 h 228"/>
                <a:gd name="T14" fmla="*/ 73 w 384"/>
                <a:gd name="T15" fmla="*/ 119 h 228"/>
                <a:gd name="T16" fmla="*/ 55 w 384"/>
                <a:gd name="T17" fmla="*/ 116 h 228"/>
                <a:gd name="T18" fmla="*/ 0 w 384"/>
                <a:gd name="T19" fmla="*/ 172 h 228"/>
                <a:gd name="T20" fmla="*/ 49 w 384"/>
                <a:gd name="T21" fmla="*/ 227 h 228"/>
                <a:gd name="T22" fmla="*/ 297 w 384"/>
                <a:gd name="T23" fmla="*/ 228 h 228"/>
                <a:gd name="T24" fmla="*/ 373 w 384"/>
                <a:gd name="T25" fmla="*/ 182 h 228"/>
                <a:gd name="T26" fmla="*/ 374 w 384"/>
                <a:gd name="T27" fmla="*/ 180 h 228"/>
                <a:gd name="T28" fmla="*/ 382 w 384"/>
                <a:gd name="T29" fmla="*/ 15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4" h="228">
                  <a:moveTo>
                    <a:pt x="382" y="159"/>
                  </a:moveTo>
                  <a:cubicBezTo>
                    <a:pt x="382" y="158"/>
                    <a:pt x="382" y="157"/>
                    <a:pt x="382" y="156"/>
                  </a:cubicBezTo>
                  <a:cubicBezTo>
                    <a:pt x="383" y="151"/>
                    <a:pt x="384" y="145"/>
                    <a:pt x="384" y="139"/>
                  </a:cubicBezTo>
                  <a:cubicBezTo>
                    <a:pt x="384" y="90"/>
                    <a:pt x="345" y="51"/>
                    <a:pt x="297" y="51"/>
                  </a:cubicBezTo>
                  <a:cubicBezTo>
                    <a:pt x="291" y="51"/>
                    <a:pt x="284" y="52"/>
                    <a:pt x="278" y="53"/>
                  </a:cubicBezTo>
                  <a:cubicBezTo>
                    <a:pt x="258" y="21"/>
                    <a:pt x="224" y="0"/>
                    <a:pt x="184" y="0"/>
                  </a:cubicBezTo>
                  <a:cubicBezTo>
                    <a:pt x="122" y="0"/>
                    <a:pt x="73" y="51"/>
                    <a:pt x="73" y="114"/>
                  </a:cubicBezTo>
                  <a:cubicBezTo>
                    <a:pt x="73" y="116"/>
                    <a:pt x="73" y="117"/>
                    <a:pt x="73" y="119"/>
                  </a:cubicBezTo>
                  <a:cubicBezTo>
                    <a:pt x="67" y="117"/>
                    <a:pt x="61" y="116"/>
                    <a:pt x="55" y="116"/>
                  </a:cubicBezTo>
                  <a:cubicBezTo>
                    <a:pt x="25" y="116"/>
                    <a:pt x="0" y="141"/>
                    <a:pt x="0" y="172"/>
                  </a:cubicBezTo>
                  <a:cubicBezTo>
                    <a:pt x="0" y="201"/>
                    <a:pt x="22" y="225"/>
                    <a:pt x="49" y="227"/>
                  </a:cubicBezTo>
                  <a:cubicBezTo>
                    <a:pt x="297" y="228"/>
                    <a:pt x="297" y="228"/>
                    <a:pt x="297" y="228"/>
                  </a:cubicBezTo>
                  <a:cubicBezTo>
                    <a:pt x="330" y="228"/>
                    <a:pt x="358" y="210"/>
                    <a:pt x="373" y="182"/>
                  </a:cubicBezTo>
                  <a:cubicBezTo>
                    <a:pt x="373" y="182"/>
                    <a:pt x="374" y="181"/>
                    <a:pt x="374" y="180"/>
                  </a:cubicBezTo>
                  <a:cubicBezTo>
                    <a:pt x="377" y="175"/>
                    <a:pt x="380" y="168"/>
                    <a:pt x="382" y="159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" name="Freeform 908">
              <a:extLst>
                <a:ext uri="{FF2B5EF4-FFF2-40B4-BE49-F238E27FC236}">
                  <a16:creationId xmlns:a16="http://schemas.microsoft.com/office/drawing/2014/main" id="{B36C4436-7E42-447C-B0BD-9C38C71CD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3948" y="1416869"/>
              <a:ext cx="163410" cy="166524"/>
            </a:xfrm>
            <a:custGeom>
              <a:avLst/>
              <a:gdLst>
                <a:gd name="T0" fmla="*/ 142 w 142"/>
                <a:gd name="T1" fmla="*/ 80 h 145"/>
                <a:gd name="T2" fmla="*/ 142 w 142"/>
                <a:gd name="T3" fmla="*/ 65 h 145"/>
                <a:gd name="T4" fmla="*/ 127 w 142"/>
                <a:gd name="T5" fmla="*/ 65 h 145"/>
                <a:gd name="T6" fmla="*/ 116 w 142"/>
                <a:gd name="T7" fmla="*/ 38 h 145"/>
                <a:gd name="T8" fmla="*/ 127 w 142"/>
                <a:gd name="T9" fmla="*/ 27 h 145"/>
                <a:gd name="T10" fmla="*/ 116 w 142"/>
                <a:gd name="T11" fmla="*/ 16 h 145"/>
                <a:gd name="T12" fmla="*/ 105 w 142"/>
                <a:gd name="T13" fmla="*/ 27 h 145"/>
                <a:gd name="T14" fmla="*/ 79 w 142"/>
                <a:gd name="T15" fmla="*/ 16 h 145"/>
                <a:gd name="T16" fmla="*/ 79 w 142"/>
                <a:gd name="T17" fmla="*/ 0 h 145"/>
                <a:gd name="T18" fmla="*/ 64 w 142"/>
                <a:gd name="T19" fmla="*/ 0 h 145"/>
                <a:gd name="T20" fmla="*/ 64 w 142"/>
                <a:gd name="T21" fmla="*/ 16 h 145"/>
                <a:gd name="T22" fmla="*/ 37 w 142"/>
                <a:gd name="T23" fmla="*/ 27 h 145"/>
                <a:gd name="T24" fmla="*/ 27 w 142"/>
                <a:gd name="T25" fmla="*/ 16 h 145"/>
                <a:gd name="T26" fmla="*/ 16 w 142"/>
                <a:gd name="T27" fmla="*/ 27 h 145"/>
                <a:gd name="T28" fmla="*/ 27 w 142"/>
                <a:gd name="T29" fmla="*/ 38 h 145"/>
                <a:gd name="T30" fmla="*/ 16 w 142"/>
                <a:gd name="T31" fmla="*/ 65 h 145"/>
                <a:gd name="T32" fmla="*/ 0 w 142"/>
                <a:gd name="T33" fmla="*/ 65 h 145"/>
                <a:gd name="T34" fmla="*/ 0 w 142"/>
                <a:gd name="T35" fmla="*/ 81 h 145"/>
                <a:gd name="T36" fmla="*/ 16 w 142"/>
                <a:gd name="T37" fmla="*/ 81 h 145"/>
                <a:gd name="T38" fmla="*/ 27 w 142"/>
                <a:gd name="T39" fmla="*/ 108 h 145"/>
                <a:gd name="T40" fmla="*/ 16 w 142"/>
                <a:gd name="T41" fmla="*/ 119 h 145"/>
                <a:gd name="T42" fmla="*/ 27 w 142"/>
                <a:gd name="T43" fmla="*/ 130 h 145"/>
                <a:gd name="T44" fmla="*/ 37 w 142"/>
                <a:gd name="T45" fmla="*/ 118 h 145"/>
                <a:gd name="T46" fmla="*/ 64 w 142"/>
                <a:gd name="T47" fmla="*/ 130 h 145"/>
                <a:gd name="T48" fmla="*/ 64 w 142"/>
                <a:gd name="T49" fmla="*/ 145 h 145"/>
                <a:gd name="T50" fmla="*/ 79 w 142"/>
                <a:gd name="T51" fmla="*/ 145 h 145"/>
                <a:gd name="T52" fmla="*/ 79 w 142"/>
                <a:gd name="T53" fmla="*/ 130 h 145"/>
                <a:gd name="T54" fmla="*/ 105 w 142"/>
                <a:gd name="T55" fmla="*/ 118 h 145"/>
                <a:gd name="T56" fmla="*/ 116 w 142"/>
                <a:gd name="T57" fmla="*/ 130 h 145"/>
                <a:gd name="T58" fmla="*/ 127 w 142"/>
                <a:gd name="T59" fmla="*/ 119 h 145"/>
                <a:gd name="T60" fmla="*/ 116 w 142"/>
                <a:gd name="T61" fmla="*/ 108 h 145"/>
                <a:gd name="T62" fmla="*/ 127 w 142"/>
                <a:gd name="T63" fmla="*/ 81 h 145"/>
                <a:gd name="T64" fmla="*/ 142 w 142"/>
                <a:gd name="T65" fmla="*/ 81 h 145"/>
                <a:gd name="T66" fmla="*/ 142 w 142"/>
                <a:gd name="T67" fmla="*/ 8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2" h="145">
                  <a:moveTo>
                    <a:pt x="142" y="80"/>
                  </a:moveTo>
                  <a:cubicBezTo>
                    <a:pt x="142" y="65"/>
                    <a:pt x="142" y="65"/>
                    <a:pt x="142" y="65"/>
                  </a:cubicBezTo>
                  <a:cubicBezTo>
                    <a:pt x="127" y="65"/>
                    <a:pt x="127" y="65"/>
                    <a:pt x="127" y="65"/>
                  </a:cubicBezTo>
                  <a:cubicBezTo>
                    <a:pt x="126" y="55"/>
                    <a:pt x="122" y="46"/>
                    <a:pt x="116" y="38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16" y="16"/>
                    <a:pt x="116" y="16"/>
                    <a:pt x="116" y="16"/>
                  </a:cubicBezTo>
                  <a:cubicBezTo>
                    <a:pt x="105" y="27"/>
                    <a:pt x="105" y="27"/>
                    <a:pt x="105" y="27"/>
                  </a:cubicBezTo>
                  <a:cubicBezTo>
                    <a:pt x="98" y="21"/>
                    <a:pt x="89" y="17"/>
                    <a:pt x="79" y="16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54" y="17"/>
                    <a:pt x="45" y="21"/>
                    <a:pt x="37" y="2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1" y="46"/>
                    <a:pt x="17" y="55"/>
                    <a:pt x="16" y="6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16" y="81"/>
                    <a:pt x="16" y="81"/>
                    <a:pt x="16" y="81"/>
                  </a:cubicBezTo>
                  <a:cubicBezTo>
                    <a:pt x="17" y="91"/>
                    <a:pt x="21" y="100"/>
                    <a:pt x="27" y="108"/>
                  </a:cubicBezTo>
                  <a:cubicBezTo>
                    <a:pt x="16" y="119"/>
                    <a:pt x="16" y="119"/>
                    <a:pt x="16" y="119"/>
                  </a:cubicBezTo>
                  <a:cubicBezTo>
                    <a:pt x="27" y="130"/>
                    <a:pt x="27" y="130"/>
                    <a:pt x="27" y="130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45" y="124"/>
                    <a:pt x="54" y="128"/>
                    <a:pt x="64" y="130"/>
                  </a:cubicBezTo>
                  <a:cubicBezTo>
                    <a:pt x="64" y="145"/>
                    <a:pt x="64" y="145"/>
                    <a:pt x="64" y="145"/>
                  </a:cubicBezTo>
                  <a:cubicBezTo>
                    <a:pt x="79" y="145"/>
                    <a:pt x="79" y="145"/>
                    <a:pt x="79" y="145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9" y="128"/>
                    <a:pt x="98" y="124"/>
                    <a:pt x="105" y="118"/>
                  </a:cubicBezTo>
                  <a:cubicBezTo>
                    <a:pt x="116" y="130"/>
                    <a:pt x="116" y="130"/>
                    <a:pt x="116" y="130"/>
                  </a:cubicBezTo>
                  <a:cubicBezTo>
                    <a:pt x="127" y="119"/>
                    <a:pt x="127" y="119"/>
                    <a:pt x="127" y="119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22" y="100"/>
                    <a:pt x="126" y="91"/>
                    <a:pt x="127" y="81"/>
                  </a:cubicBezTo>
                  <a:cubicBezTo>
                    <a:pt x="142" y="81"/>
                    <a:pt x="142" y="81"/>
                    <a:pt x="142" y="81"/>
                  </a:cubicBezTo>
                  <a:lnTo>
                    <a:pt x="142" y="80"/>
                  </a:lnTo>
                  <a:close/>
                </a:path>
              </a:pathLst>
            </a:cu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" name="Oval 909">
              <a:extLst>
                <a:ext uri="{FF2B5EF4-FFF2-40B4-BE49-F238E27FC236}">
                  <a16:creationId xmlns:a16="http://schemas.microsoft.com/office/drawing/2014/main" id="{D2EADCBA-9F9D-4474-90BC-C05AC1438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080" y="1463557"/>
              <a:ext cx="73145" cy="73146"/>
            </a:xfrm>
            <a:prstGeom prst="ellipse">
              <a:avLst/>
            </a:pr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" name="Freeform 910">
              <a:extLst>
                <a:ext uri="{FF2B5EF4-FFF2-40B4-BE49-F238E27FC236}">
                  <a16:creationId xmlns:a16="http://schemas.microsoft.com/office/drawing/2014/main" id="{8D68237B-1D8D-4F1C-B9DE-8CF2DF83BA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1366" y="1499353"/>
              <a:ext cx="73145" cy="74702"/>
            </a:xfrm>
            <a:custGeom>
              <a:avLst/>
              <a:gdLst>
                <a:gd name="T0" fmla="*/ 64 w 64"/>
                <a:gd name="T1" fmla="*/ 36 h 65"/>
                <a:gd name="T2" fmla="*/ 64 w 64"/>
                <a:gd name="T3" fmla="*/ 30 h 65"/>
                <a:gd name="T4" fmla="*/ 57 w 64"/>
                <a:gd name="T5" fmla="*/ 30 h 65"/>
                <a:gd name="T6" fmla="*/ 52 w 64"/>
                <a:gd name="T7" fmla="*/ 17 h 65"/>
                <a:gd name="T8" fmla="*/ 57 w 64"/>
                <a:gd name="T9" fmla="*/ 12 h 65"/>
                <a:gd name="T10" fmla="*/ 52 w 64"/>
                <a:gd name="T11" fmla="*/ 8 h 65"/>
                <a:gd name="T12" fmla="*/ 47 w 64"/>
                <a:gd name="T13" fmla="*/ 13 h 65"/>
                <a:gd name="T14" fmla="*/ 35 w 64"/>
                <a:gd name="T15" fmla="*/ 8 h 65"/>
                <a:gd name="T16" fmla="*/ 35 w 64"/>
                <a:gd name="T17" fmla="*/ 0 h 65"/>
                <a:gd name="T18" fmla="*/ 29 w 64"/>
                <a:gd name="T19" fmla="*/ 0 h 65"/>
                <a:gd name="T20" fmla="*/ 29 w 64"/>
                <a:gd name="T21" fmla="*/ 8 h 65"/>
                <a:gd name="T22" fmla="*/ 17 w 64"/>
                <a:gd name="T23" fmla="*/ 13 h 65"/>
                <a:gd name="T24" fmla="*/ 12 w 64"/>
                <a:gd name="T25" fmla="*/ 8 h 65"/>
                <a:gd name="T26" fmla="*/ 7 w 64"/>
                <a:gd name="T27" fmla="*/ 12 h 65"/>
                <a:gd name="T28" fmla="*/ 12 w 64"/>
                <a:gd name="T29" fmla="*/ 17 h 65"/>
                <a:gd name="T30" fmla="*/ 7 w 64"/>
                <a:gd name="T31" fmla="*/ 30 h 65"/>
                <a:gd name="T32" fmla="*/ 0 w 64"/>
                <a:gd name="T33" fmla="*/ 30 h 65"/>
                <a:gd name="T34" fmla="*/ 0 w 64"/>
                <a:gd name="T35" fmla="*/ 36 h 65"/>
                <a:gd name="T36" fmla="*/ 7 w 64"/>
                <a:gd name="T37" fmla="*/ 36 h 65"/>
                <a:gd name="T38" fmla="*/ 12 w 64"/>
                <a:gd name="T39" fmla="*/ 48 h 65"/>
                <a:gd name="T40" fmla="*/ 7 w 64"/>
                <a:gd name="T41" fmla="*/ 54 h 65"/>
                <a:gd name="T42" fmla="*/ 12 w 64"/>
                <a:gd name="T43" fmla="*/ 58 h 65"/>
                <a:gd name="T44" fmla="*/ 17 w 64"/>
                <a:gd name="T45" fmla="*/ 53 h 65"/>
                <a:gd name="T46" fmla="*/ 29 w 64"/>
                <a:gd name="T47" fmla="*/ 58 h 65"/>
                <a:gd name="T48" fmla="*/ 29 w 64"/>
                <a:gd name="T49" fmla="*/ 65 h 65"/>
                <a:gd name="T50" fmla="*/ 35 w 64"/>
                <a:gd name="T51" fmla="*/ 65 h 65"/>
                <a:gd name="T52" fmla="*/ 35 w 64"/>
                <a:gd name="T53" fmla="*/ 58 h 65"/>
                <a:gd name="T54" fmla="*/ 47 w 64"/>
                <a:gd name="T55" fmla="*/ 53 h 65"/>
                <a:gd name="T56" fmla="*/ 52 w 64"/>
                <a:gd name="T57" fmla="*/ 58 h 65"/>
                <a:gd name="T58" fmla="*/ 57 w 64"/>
                <a:gd name="T59" fmla="*/ 54 h 65"/>
                <a:gd name="T60" fmla="*/ 52 w 64"/>
                <a:gd name="T61" fmla="*/ 48 h 65"/>
                <a:gd name="T62" fmla="*/ 57 w 64"/>
                <a:gd name="T63" fmla="*/ 36 h 65"/>
                <a:gd name="T64" fmla="*/ 64 w 64"/>
                <a:gd name="T65" fmla="*/ 3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4" h="65">
                  <a:moveTo>
                    <a:pt x="64" y="36"/>
                  </a:moveTo>
                  <a:cubicBezTo>
                    <a:pt x="64" y="30"/>
                    <a:pt x="64" y="30"/>
                    <a:pt x="64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25"/>
                    <a:pt x="54" y="21"/>
                    <a:pt x="52" y="17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4" y="10"/>
                    <a:pt x="40" y="8"/>
                    <a:pt x="35" y="8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4" y="8"/>
                    <a:pt x="20" y="10"/>
                    <a:pt x="17" y="13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9" y="21"/>
                    <a:pt x="8" y="25"/>
                    <a:pt x="7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8" y="41"/>
                    <a:pt x="9" y="45"/>
                    <a:pt x="12" y="48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20" y="56"/>
                    <a:pt x="24" y="58"/>
                    <a:pt x="29" y="58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40" y="58"/>
                    <a:pt x="44" y="56"/>
                    <a:pt x="47" y="53"/>
                  </a:cubicBezTo>
                  <a:cubicBezTo>
                    <a:pt x="52" y="58"/>
                    <a:pt x="52" y="58"/>
                    <a:pt x="52" y="58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4" y="45"/>
                    <a:pt x="56" y="41"/>
                    <a:pt x="57" y="36"/>
                  </a:cubicBezTo>
                  <a:lnTo>
                    <a:pt x="64" y="36"/>
                  </a:lnTo>
                  <a:close/>
                </a:path>
              </a:pathLst>
            </a:cu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" name="Freeform 911">
              <a:extLst>
                <a:ext uri="{FF2B5EF4-FFF2-40B4-BE49-F238E27FC236}">
                  <a16:creationId xmlns:a16="http://schemas.microsoft.com/office/drawing/2014/main" id="{C39B4A88-3977-4662-9725-3D5B66A94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4710" y="1524253"/>
              <a:ext cx="28013" cy="26457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8" y="24"/>
                    <a:pt x="12" y="24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pic>
        <p:nvPicPr>
          <p:cNvPr id="58" name="Graphic 57" descr="Icon of connected dots ">
            <a:extLst>
              <a:ext uri="{FF2B5EF4-FFF2-40B4-BE49-F238E27FC236}">
                <a16:creationId xmlns:a16="http://schemas.microsoft.com/office/drawing/2014/main" id="{E1DAFB14-5526-4670-A72F-F0D7AA1FEB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75153" y="3109845"/>
            <a:ext cx="578454" cy="509954"/>
          </a:xfrm>
          <a:prstGeom prst="rect">
            <a:avLst/>
          </a:prstGeom>
        </p:spPr>
      </p:pic>
      <p:grpSp>
        <p:nvGrpSpPr>
          <p:cNvPr id="59" name="online" descr="online">
            <a:extLst>
              <a:ext uri="{FF2B5EF4-FFF2-40B4-BE49-F238E27FC236}">
                <a16:creationId xmlns:a16="http://schemas.microsoft.com/office/drawing/2014/main" id="{4011EA94-9DC3-4542-B438-A34B3CBD6D0C}"/>
              </a:ext>
            </a:extLst>
          </p:cNvPr>
          <p:cNvGrpSpPr/>
          <p:nvPr/>
        </p:nvGrpSpPr>
        <p:grpSpPr>
          <a:xfrm>
            <a:off x="2489742" y="3063821"/>
            <a:ext cx="602002" cy="602002"/>
            <a:chOff x="4472102" y="5773612"/>
            <a:chExt cx="436448" cy="436448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A1DDE8F-BC5E-4043-A1F2-30E565F7A8BA}"/>
                </a:ext>
              </a:extLst>
            </p:cNvPr>
            <p:cNvSpPr/>
            <p:nvPr/>
          </p:nvSpPr>
          <p:spPr>
            <a:xfrm>
              <a:off x="4720145" y="5989603"/>
              <a:ext cx="4499" cy="4499"/>
            </a:xfrm>
            <a:custGeom>
              <a:avLst/>
              <a:gdLst>
                <a:gd name="connsiteX0" fmla="*/ 1566 w 4499"/>
                <a:gd name="connsiteY0" fmla="*/ 1566 h 0"/>
                <a:gd name="connsiteX1" fmla="*/ 5585 w 4499"/>
                <a:gd name="connsiteY1" fmla="*/ 15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99">
                  <a:moveTo>
                    <a:pt x="1566" y="1566"/>
                  </a:moveTo>
                  <a:lnTo>
                    <a:pt x="5585" y="1566"/>
                  </a:lnTo>
                </a:path>
              </a:pathLst>
            </a:custGeom>
            <a:noFill/>
            <a:ln w="4419" cap="flat">
              <a:solidFill>
                <a:srgbClr val="75757A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A8FD3C3E-4C9D-438A-B038-CB521732F057}"/>
                </a:ext>
              </a:extLst>
            </p:cNvPr>
            <p:cNvSpPr/>
            <p:nvPr/>
          </p:nvSpPr>
          <p:spPr>
            <a:xfrm>
              <a:off x="4720145" y="5823949"/>
              <a:ext cx="4499" cy="4499"/>
            </a:xfrm>
            <a:custGeom>
              <a:avLst/>
              <a:gdLst>
                <a:gd name="connsiteX0" fmla="*/ 1566 w 4499"/>
                <a:gd name="connsiteY0" fmla="*/ 1566 h 0"/>
                <a:gd name="connsiteX1" fmla="*/ 5585 w 4499"/>
                <a:gd name="connsiteY1" fmla="*/ 15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99">
                  <a:moveTo>
                    <a:pt x="1566" y="1566"/>
                  </a:moveTo>
                  <a:lnTo>
                    <a:pt x="5585" y="1566"/>
                  </a:lnTo>
                </a:path>
              </a:pathLst>
            </a:custGeom>
            <a:noFill/>
            <a:ln w="4419" cap="flat">
              <a:solidFill>
                <a:srgbClr val="75757A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1A23E61D-AA5C-43DC-A9D5-44B9E558570C}"/>
                </a:ext>
              </a:extLst>
            </p:cNvPr>
            <p:cNvSpPr/>
            <p:nvPr/>
          </p:nvSpPr>
          <p:spPr>
            <a:xfrm>
              <a:off x="4473724" y="5778339"/>
              <a:ext cx="427449" cy="427449"/>
            </a:xfrm>
            <a:custGeom>
              <a:avLst/>
              <a:gdLst>
                <a:gd name="connsiteX0" fmla="*/ 215909 w 427449"/>
                <a:gd name="connsiteY0" fmla="*/ 428976 h 427449"/>
                <a:gd name="connsiteX1" fmla="*/ 430252 w 427449"/>
                <a:gd name="connsiteY1" fmla="*/ 215233 h 427449"/>
                <a:gd name="connsiteX2" fmla="*/ 215909 w 427449"/>
                <a:gd name="connsiteY2" fmla="*/ 1566 h 427449"/>
                <a:gd name="connsiteX3" fmla="*/ 1566 w 427449"/>
                <a:gd name="connsiteY3" fmla="*/ 215233 h 427449"/>
                <a:gd name="connsiteX4" fmla="*/ 215909 w 427449"/>
                <a:gd name="connsiteY4" fmla="*/ 428976 h 42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449" h="427449">
                  <a:moveTo>
                    <a:pt x="215909" y="428976"/>
                  </a:moveTo>
                  <a:cubicBezTo>
                    <a:pt x="333927" y="428976"/>
                    <a:pt x="430252" y="332920"/>
                    <a:pt x="430252" y="215233"/>
                  </a:cubicBezTo>
                  <a:cubicBezTo>
                    <a:pt x="430252" y="97546"/>
                    <a:pt x="333851" y="1566"/>
                    <a:pt x="215909" y="1566"/>
                  </a:cubicBezTo>
                  <a:cubicBezTo>
                    <a:pt x="97891" y="1566"/>
                    <a:pt x="1566" y="97621"/>
                    <a:pt x="1566" y="215233"/>
                  </a:cubicBezTo>
                  <a:cubicBezTo>
                    <a:pt x="1566" y="332845"/>
                    <a:pt x="97891" y="428976"/>
                    <a:pt x="215909" y="428976"/>
                  </a:cubicBezTo>
                  <a:close/>
                </a:path>
              </a:pathLst>
            </a:custGeom>
            <a:solidFill>
              <a:srgbClr val="0078D4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E8849E-A7C7-4C51-953D-27A89827D6D8}"/>
                </a:ext>
              </a:extLst>
            </p:cNvPr>
            <p:cNvSpPr/>
            <p:nvPr/>
          </p:nvSpPr>
          <p:spPr>
            <a:xfrm>
              <a:off x="4686399" y="5779112"/>
              <a:ext cx="4499" cy="427449"/>
            </a:xfrm>
            <a:custGeom>
              <a:avLst/>
              <a:gdLst>
                <a:gd name="connsiteX0" fmla="*/ 5585 w 4499"/>
                <a:gd name="connsiteY0" fmla="*/ 1566 h 427449"/>
                <a:gd name="connsiteX1" fmla="*/ 1566 w 4499"/>
                <a:gd name="connsiteY1" fmla="*/ 1566 h 427449"/>
                <a:gd name="connsiteX2" fmla="*/ 1566 w 4499"/>
                <a:gd name="connsiteY2" fmla="*/ 428220 h 427449"/>
                <a:gd name="connsiteX3" fmla="*/ 5585 w 4499"/>
                <a:gd name="connsiteY3" fmla="*/ 428220 h 427449"/>
                <a:gd name="connsiteX4" fmla="*/ 5585 w 4499"/>
                <a:gd name="connsiteY4" fmla="*/ 1566 h 42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9" h="427449">
                  <a:moveTo>
                    <a:pt x="5585" y="1566"/>
                  </a:moveTo>
                  <a:lnTo>
                    <a:pt x="1566" y="1566"/>
                  </a:lnTo>
                  <a:lnTo>
                    <a:pt x="1566" y="428220"/>
                  </a:lnTo>
                  <a:lnTo>
                    <a:pt x="5585" y="428220"/>
                  </a:lnTo>
                  <a:lnTo>
                    <a:pt x="5585" y="1566"/>
                  </a:lnTo>
                  <a:close/>
                </a:path>
              </a:pathLst>
            </a:custGeom>
            <a:solidFill>
              <a:srgbClr val="FFFF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36C4935C-CE06-4CFC-9EF0-F26ADEF97C63}"/>
                </a:ext>
              </a:extLst>
            </p:cNvPr>
            <p:cNvSpPr/>
            <p:nvPr/>
          </p:nvSpPr>
          <p:spPr>
            <a:xfrm>
              <a:off x="4472131" y="5888013"/>
              <a:ext cx="431949" cy="211475"/>
            </a:xfrm>
            <a:custGeom>
              <a:avLst/>
              <a:gdLst>
                <a:gd name="connsiteX0" fmla="*/ 217502 w 431948"/>
                <a:gd name="connsiteY0" fmla="*/ 211224 h 211474"/>
                <a:gd name="connsiteX1" fmla="*/ 1566 w 431948"/>
                <a:gd name="connsiteY1" fmla="*/ 106395 h 211474"/>
                <a:gd name="connsiteX2" fmla="*/ 217502 w 431948"/>
                <a:gd name="connsiteY2" fmla="*/ 1566 h 211474"/>
                <a:gd name="connsiteX3" fmla="*/ 433438 w 431948"/>
                <a:gd name="connsiteY3" fmla="*/ 106395 h 211474"/>
                <a:gd name="connsiteX4" fmla="*/ 217502 w 431948"/>
                <a:gd name="connsiteY4" fmla="*/ 211224 h 211474"/>
                <a:gd name="connsiteX5" fmla="*/ 217502 w 431948"/>
                <a:gd name="connsiteY5" fmla="*/ 4742 h 211474"/>
                <a:gd name="connsiteX6" fmla="*/ 5585 w 431948"/>
                <a:gd name="connsiteY6" fmla="*/ 105563 h 211474"/>
                <a:gd name="connsiteX7" fmla="*/ 217502 w 431948"/>
                <a:gd name="connsiteY7" fmla="*/ 206384 h 211474"/>
                <a:gd name="connsiteX8" fmla="*/ 429418 w 431948"/>
                <a:gd name="connsiteY8" fmla="*/ 105563 h 211474"/>
                <a:gd name="connsiteX9" fmla="*/ 217502 w 431948"/>
                <a:gd name="connsiteY9" fmla="*/ 4742 h 21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948" h="211474">
                  <a:moveTo>
                    <a:pt x="217502" y="211224"/>
                  </a:moveTo>
                  <a:cubicBezTo>
                    <a:pt x="98650" y="211224"/>
                    <a:pt x="1566" y="164029"/>
                    <a:pt x="1566" y="106395"/>
                  </a:cubicBezTo>
                  <a:cubicBezTo>
                    <a:pt x="1566" y="48762"/>
                    <a:pt x="98650" y="1566"/>
                    <a:pt x="217502" y="1566"/>
                  </a:cubicBezTo>
                  <a:cubicBezTo>
                    <a:pt x="336354" y="1566"/>
                    <a:pt x="433438" y="48762"/>
                    <a:pt x="433438" y="106395"/>
                  </a:cubicBezTo>
                  <a:cubicBezTo>
                    <a:pt x="433362" y="164029"/>
                    <a:pt x="336278" y="211224"/>
                    <a:pt x="217502" y="211224"/>
                  </a:cubicBezTo>
                  <a:close/>
                  <a:moveTo>
                    <a:pt x="217502" y="4742"/>
                  </a:moveTo>
                  <a:cubicBezTo>
                    <a:pt x="100318" y="4742"/>
                    <a:pt x="5585" y="50350"/>
                    <a:pt x="5585" y="105563"/>
                  </a:cubicBezTo>
                  <a:cubicBezTo>
                    <a:pt x="5585" y="160776"/>
                    <a:pt x="100318" y="206384"/>
                    <a:pt x="217502" y="206384"/>
                  </a:cubicBezTo>
                  <a:cubicBezTo>
                    <a:pt x="334685" y="206384"/>
                    <a:pt x="429418" y="160776"/>
                    <a:pt x="429418" y="105563"/>
                  </a:cubicBezTo>
                  <a:cubicBezTo>
                    <a:pt x="429342" y="50350"/>
                    <a:pt x="334685" y="4742"/>
                    <a:pt x="217502" y="4742"/>
                  </a:cubicBezTo>
                  <a:close/>
                </a:path>
              </a:pathLst>
            </a:custGeom>
            <a:solidFill>
              <a:srgbClr val="FFFF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03FA9D36-5B21-461E-9339-10400749A724}"/>
                </a:ext>
              </a:extLst>
            </p:cNvPr>
            <p:cNvSpPr/>
            <p:nvPr/>
          </p:nvSpPr>
          <p:spPr>
            <a:xfrm>
              <a:off x="4582938" y="5777513"/>
              <a:ext cx="211475" cy="431949"/>
            </a:xfrm>
            <a:custGeom>
              <a:avLst/>
              <a:gdLst>
                <a:gd name="connsiteX0" fmla="*/ 106689 w 211474"/>
                <a:gd name="connsiteY0" fmla="*/ 432228 h 431948"/>
                <a:gd name="connsiteX1" fmla="*/ 1566 w 211474"/>
                <a:gd name="connsiteY1" fmla="*/ 216897 h 431948"/>
                <a:gd name="connsiteX2" fmla="*/ 106689 w 211474"/>
                <a:gd name="connsiteY2" fmla="*/ 1566 h 431948"/>
                <a:gd name="connsiteX3" fmla="*/ 211813 w 211474"/>
                <a:gd name="connsiteY3" fmla="*/ 216897 h 431948"/>
                <a:gd name="connsiteX4" fmla="*/ 106689 w 211474"/>
                <a:gd name="connsiteY4" fmla="*/ 432228 h 431948"/>
                <a:gd name="connsiteX5" fmla="*/ 106689 w 211474"/>
                <a:gd name="connsiteY5" fmla="*/ 4742 h 431948"/>
                <a:gd name="connsiteX6" fmla="*/ 5585 w 211474"/>
                <a:gd name="connsiteY6" fmla="*/ 216065 h 431948"/>
                <a:gd name="connsiteX7" fmla="*/ 106689 w 211474"/>
                <a:gd name="connsiteY7" fmla="*/ 427387 h 431948"/>
                <a:gd name="connsiteX8" fmla="*/ 207793 w 211474"/>
                <a:gd name="connsiteY8" fmla="*/ 216065 h 431948"/>
                <a:gd name="connsiteX9" fmla="*/ 106689 w 211474"/>
                <a:gd name="connsiteY9" fmla="*/ 4742 h 431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474" h="431948">
                  <a:moveTo>
                    <a:pt x="106689" y="432228"/>
                  </a:moveTo>
                  <a:cubicBezTo>
                    <a:pt x="48894" y="432228"/>
                    <a:pt x="1566" y="335416"/>
                    <a:pt x="1566" y="216897"/>
                  </a:cubicBezTo>
                  <a:cubicBezTo>
                    <a:pt x="1566" y="98378"/>
                    <a:pt x="48894" y="1566"/>
                    <a:pt x="106689" y="1566"/>
                  </a:cubicBezTo>
                  <a:cubicBezTo>
                    <a:pt x="164484" y="1566"/>
                    <a:pt x="211813" y="98453"/>
                    <a:pt x="211813" y="216897"/>
                  </a:cubicBezTo>
                  <a:cubicBezTo>
                    <a:pt x="211813" y="335341"/>
                    <a:pt x="164484" y="432228"/>
                    <a:pt x="106689" y="432228"/>
                  </a:cubicBezTo>
                  <a:close/>
                  <a:moveTo>
                    <a:pt x="106689" y="4742"/>
                  </a:moveTo>
                  <a:cubicBezTo>
                    <a:pt x="50486" y="4742"/>
                    <a:pt x="5585" y="99210"/>
                    <a:pt x="5585" y="216065"/>
                  </a:cubicBezTo>
                  <a:cubicBezTo>
                    <a:pt x="5585" y="332920"/>
                    <a:pt x="51321" y="427387"/>
                    <a:pt x="106689" y="427387"/>
                  </a:cubicBezTo>
                  <a:cubicBezTo>
                    <a:pt x="162057" y="427387"/>
                    <a:pt x="207793" y="332920"/>
                    <a:pt x="207793" y="216065"/>
                  </a:cubicBezTo>
                  <a:cubicBezTo>
                    <a:pt x="207793" y="99210"/>
                    <a:pt x="162816" y="4742"/>
                    <a:pt x="106689" y="4742"/>
                  </a:cubicBezTo>
                  <a:close/>
                </a:path>
              </a:pathLst>
            </a:custGeom>
            <a:solidFill>
              <a:srgbClr val="FFFF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C4060695-A55F-4628-BF5D-9E840861101F}"/>
                </a:ext>
              </a:extLst>
            </p:cNvPr>
            <p:cNvSpPr/>
            <p:nvPr/>
          </p:nvSpPr>
          <p:spPr>
            <a:xfrm>
              <a:off x="4474548" y="5990429"/>
              <a:ext cx="427449" cy="4499"/>
            </a:xfrm>
            <a:custGeom>
              <a:avLst/>
              <a:gdLst>
                <a:gd name="connsiteX0" fmla="*/ 429343 w 427449"/>
                <a:gd name="connsiteY0" fmla="*/ 1566 h 4499"/>
                <a:gd name="connsiteX1" fmla="*/ 1566 w 427449"/>
                <a:gd name="connsiteY1" fmla="*/ 1566 h 4499"/>
                <a:gd name="connsiteX2" fmla="*/ 1566 w 427449"/>
                <a:gd name="connsiteY2" fmla="*/ 5574 h 4499"/>
                <a:gd name="connsiteX3" fmla="*/ 429418 w 427449"/>
                <a:gd name="connsiteY3" fmla="*/ 5574 h 4499"/>
                <a:gd name="connsiteX4" fmla="*/ 429418 w 427449"/>
                <a:gd name="connsiteY4" fmla="*/ 1566 h 4499"/>
                <a:gd name="connsiteX5" fmla="*/ 429343 w 427449"/>
                <a:gd name="connsiteY5" fmla="*/ 1566 h 4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7449" h="4499">
                  <a:moveTo>
                    <a:pt x="429343" y="1566"/>
                  </a:moveTo>
                  <a:lnTo>
                    <a:pt x="1566" y="1566"/>
                  </a:lnTo>
                  <a:lnTo>
                    <a:pt x="1566" y="5574"/>
                  </a:lnTo>
                  <a:lnTo>
                    <a:pt x="429418" y="5574"/>
                  </a:lnTo>
                  <a:lnTo>
                    <a:pt x="429418" y="1566"/>
                  </a:lnTo>
                  <a:lnTo>
                    <a:pt x="429343" y="1566"/>
                  </a:lnTo>
                  <a:close/>
                </a:path>
              </a:pathLst>
            </a:custGeom>
            <a:solidFill>
              <a:srgbClr val="FFFF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EDA352F-4F99-4DC2-8AF7-4384F0F89573}"/>
                </a:ext>
              </a:extLst>
            </p:cNvPr>
            <p:cNvSpPr/>
            <p:nvPr/>
          </p:nvSpPr>
          <p:spPr>
            <a:xfrm>
              <a:off x="4668794" y="6076041"/>
              <a:ext cx="40495" cy="40495"/>
            </a:xfrm>
            <a:custGeom>
              <a:avLst/>
              <a:gdLst>
                <a:gd name="connsiteX0" fmla="*/ 20830 w 40495"/>
                <a:gd name="connsiteY0" fmla="*/ 39988 h 40495"/>
                <a:gd name="connsiteX1" fmla="*/ 40096 w 40495"/>
                <a:gd name="connsiteY1" fmla="*/ 20777 h 40495"/>
                <a:gd name="connsiteX2" fmla="*/ 20830 w 40495"/>
                <a:gd name="connsiteY2" fmla="*/ 1566 h 40495"/>
                <a:gd name="connsiteX3" fmla="*/ 1566 w 40495"/>
                <a:gd name="connsiteY3" fmla="*/ 20777 h 40495"/>
                <a:gd name="connsiteX4" fmla="*/ 20830 w 40495"/>
                <a:gd name="connsiteY4" fmla="*/ 39988 h 4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95" h="40495">
                  <a:moveTo>
                    <a:pt x="20830" y="39988"/>
                  </a:moveTo>
                  <a:cubicBezTo>
                    <a:pt x="31298" y="39988"/>
                    <a:pt x="40096" y="31214"/>
                    <a:pt x="40096" y="20777"/>
                  </a:cubicBezTo>
                  <a:cubicBezTo>
                    <a:pt x="40096" y="10339"/>
                    <a:pt x="31298" y="1566"/>
                    <a:pt x="20830" y="1566"/>
                  </a:cubicBezTo>
                  <a:cubicBezTo>
                    <a:pt x="10364" y="1566"/>
                    <a:pt x="1566" y="10339"/>
                    <a:pt x="1566" y="20777"/>
                  </a:cubicBezTo>
                  <a:cubicBezTo>
                    <a:pt x="1566" y="31214"/>
                    <a:pt x="10364" y="39988"/>
                    <a:pt x="20830" y="39988"/>
                  </a:cubicBezTo>
                  <a:close/>
                </a:path>
              </a:pathLst>
            </a:custGeom>
            <a:solidFill>
              <a:srgbClr val="FFFF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D20AA353-04EA-46CF-ACD6-F33CFB285409}"/>
                </a:ext>
              </a:extLst>
            </p:cNvPr>
            <p:cNvSpPr/>
            <p:nvPr/>
          </p:nvSpPr>
          <p:spPr>
            <a:xfrm>
              <a:off x="4568457" y="5975981"/>
              <a:ext cx="31496" cy="31496"/>
            </a:xfrm>
            <a:custGeom>
              <a:avLst/>
              <a:gdLst>
                <a:gd name="connsiteX0" fmla="*/ 17645 w 31496"/>
                <a:gd name="connsiteY0" fmla="*/ 33635 h 31496"/>
                <a:gd name="connsiteX1" fmla="*/ 33725 w 31496"/>
                <a:gd name="connsiteY1" fmla="*/ 17600 h 31496"/>
                <a:gd name="connsiteX2" fmla="*/ 17645 w 31496"/>
                <a:gd name="connsiteY2" fmla="*/ 1566 h 31496"/>
                <a:gd name="connsiteX3" fmla="*/ 1566 w 31496"/>
                <a:gd name="connsiteY3" fmla="*/ 17600 h 31496"/>
                <a:gd name="connsiteX4" fmla="*/ 17645 w 31496"/>
                <a:gd name="connsiteY4" fmla="*/ 33635 h 3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96" h="31496">
                  <a:moveTo>
                    <a:pt x="17645" y="33635"/>
                  </a:moveTo>
                  <a:cubicBezTo>
                    <a:pt x="26444" y="33635"/>
                    <a:pt x="33725" y="26449"/>
                    <a:pt x="33725" y="17600"/>
                  </a:cubicBezTo>
                  <a:cubicBezTo>
                    <a:pt x="33725" y="8826"/>
                    <a:pt x="26519" y="1566"/>
                    <a:pt x="17645" y="1566"/>
                  </a:cubicBezTo>
                  <a:cubicBezTo>
                    <a:pt x="8847" y="1566"/>
                    <a:pt x="1566" y="8751"/>
                    <a:pt x="1566" y="17600"/>
                  </a:cubicBezTo>
                  <a:cubicBezTo>
                    <a:pt x="1566" y="26449"/>
                    <a:pt x="8771" y="33635"/>
                    <a:pt x="17645" y="33635"/>
                  </a:cubicBezTo>
                  <a:close/>
                </a:path>
              </a:pathLst>
            </a:custGeom>
            <a:solidFill>
              <a:srgbClr val="FFFF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5FE33FB-AA60-4B18-8948-1321CCC0F700}"/>
                </a:ext>
              </a:extLst>
            </p:cNvPr>
            <p:cNvSpPr/>
            <p:nvPr/>
          </p:nvSpPr>
          <p:spPr>
            <a:xfrm>
              <a:off x="4666676" y="5969777"/>
              <a:ext cx="44995" cy="44995"/>
            </a:xfrm>
            <a:custGeom>
              <a:avLst/>
              <a:gdLst>
                <a:gd name="connsiteX0" fmla="*/ 23561 w 44994"/>
                <a:gd name="connsiteY0" fmla="*/ 45434 h 44994"/>
                <a:gd name="connsiteX1" fmla="*/ 45557 w 44994"/>
                <a:gd name="connsiteY1" fmla="*/ 23500 h 44994"/>
                <a:gd name="connsiteX2" fmla="*/ 23561 w 44994"/>
                <a:gd name="connsiteY2" fmla="*/ 1566 h 44994"/>
                <a:gd name="connsiteX3" fmla="*/ 1566 w 44994"/>
                <a:gd name="connsiteY3" fmla="*/ 23500 h 44994"/>
                <a:gd name="connsiteX4" fmla="*/ 23561 w 44994"/>
                <a:gd name="connsiteY4" fmla="*/ 45434 h 44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94" h="44994">
                  <a:moveTo>
                    <a:pt x="23561" y="45434"/>
                  </a:moveTo>
                  <a:cubicBezTo>
                    <a:pt x="35773" y="45434"/>
                    <a:pt x="45557" y="35677"/>
                    <a:pt x="45557" y="23500"/>
                  </a:cubicBezTo>
                  <a:cubicBezTo>
                    <a:pt x="45557" y="11323"/>
                    <a:pt x="35773" y="1566"/>
                    <a:pt x="23561" y="1566"/>
                  </a:cubicBezTo>
                  <a:cubicBezTo>
                    <a:pt x="11350" y="1566"/>
                    <a:pt x="1566" y="11323"/>
                    <a:pt x="1566" y="23500"/>
                  </a:cubicBezTo>
                  <a:cubicBezTo>
                    <a:pt x="1566" y="35677"/>
                    <a:pt x="11350" y="45434"/>
                    <a:pt x="23561" y="45434"/>
                  </a:cubicBezTo>
                  <a:close/>
                </a:path>
              </a:pathLst>
            </a:custGeom>
            <a:solidFill>
              <a:srgbClr val="50E6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C36876D5-2A09-40F2-9388-D374C1574C6E}"/>
                </a:ext>
              </a:extLst>
            </p:cNvPr>
            <p:cNvSpPr/>
            <p:nvPr/>
          </p:nvSpPr>
          <p:spPr>
            <a:xfrm>
              <a:off x="4666676" y="5866922"/>
              <a:ext cx="44995" cy="44995"/>
            </a:xfrm>
            <a:custGeom>
              <a:avLst/>
              <a:gdLst>
                <a:gd name="connsiteX0" fmla="*/ 23561 w 44994"/>
                <a:gd name="connsiteY0" fmla="*/ 45434 h 44994"/>
                <a:gd name="connsiteX1" fmla="*/ 45557 w 44994"/>
                <a:gd name="connsiteY1" fmla="*/ 23500 h 44994"/>
                <a:gd name="connsiteX2" fmla="*/ 23561 w 44994"/>
                <a:gd name="connsiteY2" fmla="*/ 1566 h 44994"/>
                <a:gd name="connsiteX3" fmla="*/ 1566 w 44994"/>
                <a:gd name="connsiteY3" fmla="*/ 23500 h 44994"/>
                <a:gd name="connsiteX4" fmla="*/ 23561 w 44994"/>
                <a:gd name="connsiteY4" fmla="*/ 45434 h 44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94" h="44994">
                  <a:moveTo>
                    <a:pt x="23561" y="45434"/>
                  </a:moveTo>
                  <a:cubicBezTo>
                    <a:pt x="35773" y="45434"/>
                    <a:pt x="45557" y="35677"/>
                    <a:pt x="45557" y="23500"/>
                  </a:cubicBezTo>
                  <a:cubicBezTo>
                    <a:pt x="45557" y="11323"/>
                    <a:pt x="35773" y="1566"/>
                    <a:pt x="23561" y="1566"/>
                  </a:cubicBezTo>
                  <a:cubicBezTo>
                    <a:pt x="11350" y="1566"/>
                    <a:pt x="1566" y="11323"/>
                    <a:pt x="1566" y="23500"/>
                  </a:cubicBezTo>
                  <a:cubicBezTo>
                    <a:pt x="1566" y="35677"/>
                    <a:pt x="11350" y="45434"/>
                    <a:pt x="23561" y="45434"/>
                  </a:cubicBezTo>
                  <a:close/>
                </a:path>
              </a:pathLst>
            </a:custGeom>
            <a:solidFill>
              <a:srgbClr val="50E6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7223595-FAEF-43F9-BD26-5FD6C17A141A}"/>
                </a:ext>
              </a:extLst>
            </p:cNvPr>
            <p:cNvSpPr/>
            <p:nvPr/>
          </p:nvSpPr>
          <p:spPr>
            <a:xfrm>
              <a:off x="4768688" y="5969777"/>
              <a:ext cx="44995" cy="44995"/>
            </a:xfrm>
            <a:custGeom>
              <a:avLst/>
              <a:gdLst>
                <a:gd name="connsiteX0" fmla="*/ 23561 w 44994"/>
                <a:gd name="connsiteY0" fmla="*/ 45434 h 44994"/>
                <a:gd name="connsiteX1" fmla="*/ 45557 w 44994"/>
                <a:gd name="connsiteY1" fmla="*/ 23500 h 44994"/>
                <a:gd name="connsiteX2" fmla="*/ 23561 w 44994"/>
                <a:gd name="connsiteY2" fmla="*/ 1566 h 44994"/>
                <a:gd name="connsiteX3" fmla="*/ 1566 w 44994"/>
                <a:gd name="connsiteY3" fmla="*/ 23500 h 44994"/>
                <a:gd name="connsiteX4" fmla="*/ 23561 w 44994"/>
                <a:gd name="connsiteY4" fmla="*/ 45434 h 44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94" h="44994">
                  <a:moveTo>
                    <a:pt x="23561" y="45434"/>
                  </a:moveTo>
                  <a:cubicBezTo>
                    <a:pt x="35772" y="45434"/>
                    <a:pt x="45557" y="35677"/>
                    <a:pt x="45557" y="23500"/>
                  </a:cubicBezTo>
                  <a:cubicBezTo>
                    <a:pt x="45557" y="11323"/>
                    <a:pt x="35772" y="1566"/>
                    <a:pt x="23561" y="1566"/>
                  </a:cubicBezTo>
                  <a:cubicBezTo>
                    <a:pt x="11350" y="1566"/>
                    <a:pt x="1566" y="11323"/>
                    <a:pt x="1566" y="23500"/>
                  </a:cubicBezTo>
                  <a:cubicBezTo>
                    <a:pt x="1566" y="35677"/>
                    <a:pt x="11350" y="45434"/>
                    <a:pt x="23561" y="45434"/>
                  </a:cubicBezTo>
                  <a:close/>
                </a:path>
              </a:pathLst>
            </a:custGeom>
            <a:solidFill>
              <a:srgbClr val="50E6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11D94C4-04CE-41A3-A0D0-1789645CE172}"/>
                </a:ext>
              </a:extLst>
            </p:cNvPr>
            <p:cNvSpPr/>
            <p:nvPr/>
          </p:nvSpPr>
          <p:spPr>
            <a:xfrm>
              <a:off x="4767470" y="6071507"/>
              <a:ext cx="22497" cy="22497"/>
            </a:xfrm>
            <a:custGeom>
              <a:avLst/>
              <a:gdLst>
                <a:gd name="connsiteX0" fmla="*/ 12866 w 22497"/>
                <a:gd name="connsiteY0" fmla="*/ 24105 h 22497"/>
                <a:gd name="connsiteX1" fmla="*/ 24168 w 22497"/>
                <a:gd name="connsiteY1" fmla="*/ 12835 h 22497"/>
                <a:gd name="connsiteX2" fmla="*/ 12866 w 22497"/>
                <a:gd name="connsiteY2" fmla="*/ 1566 h 22497"/>
                <a:gd name="connsiteX3" fmla="*/ 1566 w 22497"/>
                <a:gd name="connsiteY3" fmla="*/ 12835 h 22497"/>
                <a:gd name="connsiteX4" fmla="*/ 12866 w 22497"/>
                <a:gd name="connsiteY4" fmla="*/ 24105 h 2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97" h="22497">
                  <a:moveTo>
                    <a:pt x="12866" y="24105"/>
                  </a:moveTo>
                  <a:cubicBezTo>
                    <a:pt x="19086" y="24105"/>
                    <a:pt x="24168" y="19037"/>
                    <a:pt x="24168" y="12835"/>
                  </a:cubicBezTo>
                  <a:cubicBezTo>
                    <a:pt x="24168" y="6633"/>
                    <a:pt x="19086" y="1566"/>
                    <a:pt x="12866" y="1566"/>
                  </a:cubicBezTo>
                  <a:cubicBezTo>
                    <a:pt x="6647" y="1566"/>
                    <a:pt x="1566" y="6633"/>
                    <a:pt x="1566" y="12835"/>
                  </a:cubicBezTo>
                  <a:cubicBezTo>
                    <a:pt x="1566" y="19037"/>
                    <a:pt x="6647" y="24105"/>
                    <a:pt x="12866" y="24105"/>
                  </a:cubicBezTo>
                  <a:close/>
                </a:path>
              </a:pathLst>
            </a:custGeom>
            <a:solidFill>
              <a:srgbClr val="FFFF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59917B0-8BEE-499A-BB57-6A59D9AE57D2}"/>
                </a:ext>
              </a:extLst>
            </p:cNvPr>
            <p:cNvSpPr/>
            <p:nvPr/>
          </p:nvSpPr>
          <p:spPr>
            <a:xfrm>
              <a:off x="4585211" y="6071507"/>
              <a:ext cx="22497" cy="22497"/>
            </a:xfrm>
            <a:custGeom>
              <a:avLst/>
              <a:gdLst>
                <a:gd name="connsiteX0" fmla="*/ 12867 w 22497"/>
                <a:gd name="connsiteY0" fmla="*/ 24105 h 22497"/>
                <a:gd name="connsiteX1" fmla="*/ 24168 w 22497"/>
                <a:gd name="connsiteY1" fmla="*/ 12835 h 22497"/>
                <a:gd name="connsiteX2" fmla="*/ 12867 w 22497"/>
                <a:gd name="connsiteY2" fmla="*/ 1566 h 22497"/>
                <a:gd name="connsiteX3" fmla="*/ 1566 w 22497"/>
                <a:gd name="connsiteY3" fmla="*/ 12835 h 22497"/>
                <a:gd name="connsiteX4" fmla="*/ 12867 w 22497"/>
                <a:gd name="connsiteY4" fmla="*/ 24105 h 2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97" h="22497">
                  <a:moveTo>
                    <a:pt x="12867" y="24105"/>
                  </a:moveTo>
                  <a:cubicBezTo>
                    <a:pt x="19086" y="24105"/>
                    <a:pt x="24168" y="19037"/>
                    <a:pt x="24168" y="12835"/>
                  </a:cubicBezTo>
                  <a:cubicBezTo>
                    <a:pt x="24168" y="6633"/>
                    <a:pt x="19086" y="1566"/>
                    <a:pt x="12867" y="1566"/>
                  </a:cubicBezTo>
                  <a:cubicBezTo>
                    <a:pt x="6647" y="1566"/>
                    <a:pt x="1566" y="6633"/>
                    <a:pt x="1566" y="12835"/>
                  </a:cubicBezTo>
                  <a:cubicBezTo>
                    <a:pt x="1566" y="19037"/>
                    <a:pt x="6647" y="24105"/>
                    <a:pt x="12867" y="24105"/>
                  </a:cubicBezTo>
                  <a:close/>
                </a:path>
              </a:pathLst>
            </a:custGeom>
            <a:solidFill>
              <a:srgbClr val="FFFF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B4CF0CC-5FD8-4803-AA21-16567AEE0642}"/>
                </a:ext>
              </a:extLst>
            </p:cNvPr>
            <p:cNvSpPr/>
            <p:nvPr/>
          </p:nvSpPr>
          <p:spPr>
            <a:xfrm>
              <a:off x="4767470" y="5888997"/>
              <a:ext cx="22497" cy="22497"/>
            </a:xfrm>
            <a:custGeom>
              <a:avLst/>
              <a:gdLst>
                <a:gd name="connsiteX0" fmla="*/ 12866 w 22497"/>
                <a:gd name="connsiteY0" fmla="*/ 24105 h 22497"/>
                <a:gd name="connsiteX1" fmla="*/ 24168 w 22497"/>
                <a:gd name="connsiteY1" fmla="*/ 12835 h 22497"/>
                <a:gd name="connsiteX2" fmla="*/ 12866 w 22497"/>
                <a:gd name="connsiteY2" fmla="*/ 1566 h 22497"/>
                <a:gd name="connsiteX3" fmla="*/ 1566 w 22497"/>
                <a:gd name="connsiteY3" fmla="*/ 12835 h 22497"/>
                <a:gd name="connsiteX4" fmla="*/ 12866 w 22497"/>
                <a:gd name="connsiteY4" fmla="*/ 24105 h 2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97" h="22497">
                  <a:moveTo>
                    <a:pt x="12866" y="24105"/>
                  </a:moveTo>
                  <a:cubicBezTo>
                    <a:pt x="19086" y="24105"/>
                    <a:pt x="24168" y="19037"/>
                    <a:pt x="24168" y="12835"/>
                  </a:cubicBezTo>
                  <a:cubicBezTo>
                    <a:pt x="24168" y="6633"/>
                    <a:pt x="19086" y="1566"/>
                    <a:pt x="12866" y="1566"/>
                  </a:cubicBezTo>
                  <a:cubicBezTo>
                    <a:pt x="6647" y="1566"/>
                    <a:pt x="1566" y="6633"/>
                    <a:pt x="1566" y="12835"/>
                  </a:cubicBezTo>
                  <a:cubicBezTo>
                    <a:pt x="1566" y="19113"/>
                    <a:pt x="6647" y="24105"/>
                    <a:pt x="12866" y="24105"/>
                  </a:cubicBezTo>
                  <a:close/>
                </a:path>
              </a:pathLst>
            </a:custGeom>
            <a:solidFill>
              <a:srgbClr val="FFFF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9230949E-0067-493A-AF23-9975770A637C}"/>
                </a:ext>
              </a:extLst>
            </p:cNvPr>
            <p:cNvSpPr/>
            <p:nvPr/>
          </p:nvSpPr>
          <p:spPr>
            <a:xfrm>
              <a:off x="4585211" y="5888997"/>
              <a:ext cx="22497" cy="22497"/>
            </a:xfrm>
            <a:custGeom>
              <a:avLst/>
              <a:gdLst>
                <a:gd name="connsiteX0" fmla="*/ 12867 w 22497"/>
                <a:gd name="connsiteY0" fmla="*/ 24105 h 22497"/>
                <a:gd name="connsiteX1" fmla="*/ 24168 w 22497"/>
                <a:gd name="connsiteY1" fmla="*/ 12835 h 22497"/>
                <a:gd name="connsiteX2" fmla="*/ 12867 w 22497"/>
                <a:gd name="connsiteY2" fmla="*/ 1566 h 22497"/>
                <a:gd name="connsiteX3" fmla="*/ 1566 w 22497"/>
                <a:gd name="connsiteY3" fmla="*/ 12835 h 22497"/>
                <a:gd name="connsiteX4" fmla="*/ 12867 w 22497"/>
                <a:gd name="connsiteY4" fmla="*/ 24105 h 2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97" h="22497">
                  <a:moveTo>
                    <a:pt x="12867" y="24105"/>
                  </a:moveTo>
                  <a:cubicBezTo>
                    <a:pt x="19086" y="24105"/>
                    <a:pt x="24168" y="19037"/>
                    <a:pt x="24168" y="12835"/>
                  </a:cubicBezTo>
                  <a:cubicBezTo>
                    <a:pt x="24168" y="6633"/>
                    <a:pt x="19086" y="1566"/>
                    <a:pt x="12867" y="1566"/>
                  </a:cubicBezTo>
                  <a:cubicBezTo>
                    <a:pt x="6647" y="1566"/>
                    <a:pt x="1566" y="6633"/>
                    <a:pt x="1566" y="12835"/>
                  </a:cubicBezTo>
                  <a:cubicBezTo>
                    <a:pt x="1566" y="19113"/>
                    <a:pt x="6647" y="24105"/>
                    <a:pt x="12867" y="24105"/>
                  </a:cubicBezTo>
                  <a:close/>
                </a:path>
              </a:pathLst>
            </a:custGeom>
            <a:solidFill>
              <a:srgbClr val="FFFFFF"/>
            </a:solidFill>
            <a:ln w="441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76" name="gaming" descr=" gaming, controller">
            <a:extLst>
              <a:ext uri="{FF2B5EF4-FFF2-40B4-BE49-F238E27FC236}">
                <a16:creationId xmlns:a16="http://schemas.microsoft.com/office/drawing/2014/main" id="{E44A8523-9339-41A7-9222-1DDB5772ED06}"/>
              </a:ext>
            </a:extLst>
          </p:cNvPr>
          <p:cNvGrpSpPr/>
          <p:nvPr/>
        </p:nvGrpSpPr>
        <p:grpSpPr>
          <a:xfrm>
            <a:off x="7440270" y="3050167"/>
            <a:ext cx="629310" cy="629310"/>
            <a:chOff x="7205664" y="1190625"/>
            <a:chExt cx="509586" cy="509586"/>
          </a:xfrm>
        </p:grpSpPr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D4029CD-0FED-4667-B566-0A5E560A5CFB}"/>
                </a:ext>
              </a:extLst>
            </p:cNvPr>
            <p:cNvSpPr/>
            <p:nvPr/>
          </p:nvSpPr>
          <p:spPr>
            <a:xfrm>
              <a:off x="7206707" y="1287241"/>
              <a:ext cx="499079" cy="330968"/>
            </a:xfrm>
            <a:custGeom>
              <a:avLst/>
              <a:gdLst>
                <a:gd name="connsiteX0" fmla="*/ 384012 w 499079"/>
                <a:gd name="connsiteY0" fmla="*/ 5475 h 330968"/>
                <a:gd name="connsiteX1" fmla="*/ 316922 w 499079"/>
                <a:gd name="connsiteY1" fmla="*/ 12131 h 330968"/>
                <a:gd name="connsiteX2" fmla="*/ 251429 w 499079"/>
                <a:gd name="connsiteY2" fmla="*/ 25265 h 330968"/>
                <a:gd name="connsiteX3" fmla="*/ 185936 w 499079"/>
                <a:gd name="connsiteY3" fmla="*/ 12131 h 330968"/>
                <a:gd name="connsiteX4" fmla="*/ 118845 w 499079"/>
                <a:gd name="connsiteY4" fmla="*/ 5475 h 330968"/>
                <a:gd name="connsiteX5" fmla="*/ 17056 w 499079"/>
                <a:gd name="connsiteY5" fmla="*/ 155719 h 330968"/>
                <a:gd name="connsiteX6" fmla="*/ 31255 w 499079"/>
                <a:gd name="connsiteY6" fmla="*/ 325664 h 330968"/>
                <a:gd name="connsiteX7" fmla="*/ 128962 w 499079"/>
                <a:gd name="connsiteY7" fmla="*/ 270465 h 330968"/>
                <a:gd name="connsiteX8" fmla="*/ 135262 w 499079"/>
                <a:gd name="connsiteY8" fmla="*/ 263277 h 330968"/>
                <a:gd name="connsiteX9" fmla="*/ 251429 w 499079"/>
                <a:gd name="connsiteY9" fmla="*/ 225560 h 330968"/>
                <a:gd name="connsiteX10" fmla="*/ 367595 w 499079"/>
                <a:gd name="connsiteY10" fmla="*/ 263277 h 330968"/>
                <a:gd name="connsiteX11" fmla="*/ 373896 w 499079"/>
                <a:gd name="connsiteY11" fmla="*/ 270465 h 330968"/>
                <a:gd name="connsiteX12" fmla="*/ 455806 w 499079"/>
                <a:gd name="connsiteY12" fmla="*/ 328947 h 330968"/>
                <a:gd name="connsiteX13" fmla="*/ 471603 w 499079"/>
                <a:gd name="connsiteY13" fmla="*/ 325664 h 330968"/>
                <a:gd name="connsiteX14" fmla="*/ 485891 w 499079"/>
                <a:gd name="connsiteY14" fmla="*/ 155719 h 330968"/>
                <a:gd name="connsiteX15" fmla="*/ 384012 w 499079"/>
                <a:gd name="connsiteY15" fmla="*/ 5475 h 33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9079" h="330968">
                  <a:moveTo>
                    <a:pt x="384012" y="5475"/>
                  </a:moveTo>
                  <a:cubicBezTo>
                    <a:pt x="355614" y="-2068"/>
                    <a:pt x="336801" y="4765"/>
                    <a:pt x="316922" y="12131"/>
                  </a:cubicBezTo>
                  <a:cubicBezTo>
                    <a:pt x="300238" y="18254"/>
                    <a:pt x="281247" y="25265"/>
                    <a:pt x="251429" y="25265"/>
                  </a:cubicBezTo>
                  <a:cubicBezTo>
                    <a:pt x="221611" y="25265"/>
                    <a:pt x="202619" y="18254"/>
                    <a:pt x="185936" y="12131"/>
                  </a:cubicBezTo>
                  <a:cubicBezTo>
                    <a:pt x="166057" y="4765"/>
                    <a:pt x="147332" y="-2157"/>
                    <a:pt x="118845" y="5475"/>
                  </a:cubicBezTo>
                  <a:cubicBezTo>
                    <a:pt x="63380" y="20384"/>
                    <a:pt x="38709" y="73986"/>
                    <a:pt x="17056" y="155719"/>
                  </a:cubicBezTo>
                  <a:cubicBezTo>
                    <a:pt x="-7083" y="246415"/>
                    <a:pt x="-1581" y="311554"/>
                    <a:pt x="31255" y="325664"/>
                  </a:cubicBezTo>
                  <a:cubicBezTo>
                    <a:pt x="66486" y="340839"/>
                    <a:pt x="102605" y="300105"/>
                    <a:pt x="128962" y="270465"/>
                  </a:cubicBezTo>
                  <a:lnTo>
                    <a:pt x="135262" y="263277"/>
                  </a:lnTo>
                  <a:cubicBezTo>
                    <a:pt x="157715" y="237363"/>
                    <a:pt x="203063" y="225560"/>
                    <a:pt x="251429" y="225560"/>
                  </a:cubicBezTo>
                  <a:cubicBezTo>
                    <a:pt x="309379" y="225560"/>
                    <a:pt x="345143" y="237363"/>
                    <a:pt x="367595" y="263277"/>
                  </a:cubicBezTo>
                  <a:lnTo>
                    <a:pt x="373896" y="270465"/>
                  </a:lnTo>
                  <a:cubicBezTo>
                    <a:pt x="396348" y="295757"/>
                    <a:pt x="425811" y="328947"/>
                    <a:pt x="455806" y="328947"/>
                  </a:cubicBezTo>
                  <a:cubicBezTo>
                    <a:pt x="461042" y="328947"/>
                    <a:pt x="466278" y="327971"/>
                    <a:pt x="471603" y="325664"/>
                  </a:cubicBezTo>
                  <a:cubicBezTo>
                    <a:pt x="504438" y="311554"/>
                    <a:pt x="509940" y="246415"/>
                    <a:pt x="485891" y="155719"/>
                  </a:cubicBezTo>
                  <a:cubicBezTo>
                    <a:pt x="464148" y="73986"/>
                    <a:pt x="439566" y="20295"/>
                    <a:pt x="384012" y="5475"/>
                  </a:cubicBezTo>
                  <a:close/>
                </a:path>
              </a:pathLst>
            </a:custGeom>
            <a:solidFill>
              <a:srgbClr val="0078D4"/>
            </a:solidFill>
            <a:ln w="52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41ED4A3-BF21-46BF-97EF-CF336F434999}"/>
                </a:ext>
              </a:extLst>
            </p:cNvPr>
            <p:cNvSpPr/>
            <p:nvPr/>
          </p:nvSpPr>
          <p:spPr>
            <a:xfrm>
              <a:off x="7309642" y="1376468"/>
              <a:ext cx="84055" cy="84055"/>
            </a:xfrm>
            <a:custGeom>
              <a:avLst/>
              <a:gdLst>
                <a:gd name="connsiteX0" fmla="*/ 83088 w 84055"/>
                <a:gd name="connsiteY0" fmla="*/ 42620 h 84055"/>
                <a:gd name="connsiteX1" fmla="*/ 42620 w 84055"/>
                <a:gd name="connsiteY1" fmla="*/ 83087 h 84055"/>
                <a:gd name="connsiteX2" fmla="*/ 2153 w 84055"/>
                <a:gd name="connsiteY2" fmla="*/ 42620 h 84055"/>
                <a:gd name="connsiteX3" fmla="*/ 42620 w 84055"/>
                <a:gd name="connsiteY3" fmla="*/ 2153 h 84055"/>
                <a:gd name="connsiteX4" fmla="*/ 83088 w 84055"/>
                <a:gd name="connsiteY4" fmla="*/ 42620 h 8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5" h="84055">
                  <a:moveTo>
                    <a:pt x="83088" y="42620"/>
                  </a:moveTo>
                  <a:cubicBezTo>
                    <a:pt x="83088" y="64983"/>
                    <a:pt x="64984" y="83087"/>
                    <a:pt x="42620" y="83087"/>
                  </a:cubicBezTo>
                  <a:cubicBezTo>
                    <a:pt x="20257" y="83087"/>
                    <a:pt x="2153" y="64983"/>
                    <a:pt x="2153" y="42620"/>
                  </a:cubicBezTo>
                  <a:cubicBezTo>
                    <a:pt x="2153" y="20256"/>
                    <a:pt x="20257" y="2153"/>
                    <a:pt x="42620" y="2153"/>
                  </a:cubicBezTo>
                  <a:cubicBezTo>
                    <a:pt x="64984" y="2153"/>
                    <a:pt x="83088" y="20345"/>
                    <a:pt x="83088" y="42620"/>
                  </a:cubicBezTo>
                  <a:close/>
                </a:path>
              </a:pathLst>
            </a:custGeom>
            <a:solidFill>
              <a:srgbClr val="50E6FF"/>
            </a:solidFill>
            <a:ln w="52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F8A3583-79BC-47CF-A189-A47591553F24}"/>
                </a:ext>
              </a:extLst>
            </p:cNvPr>
            <p:cNvSpPr/>
            <p:nvPr/>
          </p:nvSpPr>
          <p:spPr>
            <a:xfrm>
              <a:off x="7548634" y="1376550"/>
              <a:ext cx="31521" cy="31521"/>
            </a:xfrm>
            <a:custGeom>
              <a:avLst/>
              <a:gdLst>
                <a:gd name="connsiteX0" fmla="*/ 29664 w 31520"/>
                <a:gd name="connsiteY0" fmla="*/ 15908 h 31520"/>
                <a:gd name="connsiteX1" fmla="*/ 15909 w 31520"/>
                <a:gd name="connsiteY1" fmla="*/ 29664 h 31520"/>
                <a:gd name="connsiteX2" fmla="*/ 2153 w 31520"/>
                <a:gd name="connsiteY2" fmla="*/ 15908 h 31520"/>
                <a:gd name="connsiteX3" fmla="*/ 15909 w 31520"/>
                <a:gd name="connsiteY3" fmla="*/ 2153 h 31520"/>
                <a:gd name="connsiteX4" fmla="*/ 29664 w 31520"/>
                <a:gd name="connsiteY4" fmla="*/ 15908 h 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20" h="31520">
                  <a:moveTo>
                    <a:pt x="29664" y="15908"/>
                  </a:moveTo>
                  <a:cubicBezTo>
                    <a:pt x="29664" y="23540"/>
                    <a:pt x="23451" y="29664"/>
                    <a:pt x="15909" y="29664"/>
                  </a:cubicBezTo>
                  <a:cubicBezTo>
                    <a:pt x="8276" y="29664"/>
                    <a:pt x="2153" y="23451"/>
                    <a:pt x="2153" y="15908"/>
                  </a:cubicBezTo>
                  <a:cubicBezTo>
                    <a:pt x="2153" y="8276"/>
                    <a:pt x="8365" y="2153"/>
                    <a:pt x="15909" y="2153"/>
                  </a:cubicBezTo>
                  <a:cubicBezTo>
                    <a:pt x="23451" y="2153"/>
                    <a:pt x="29664" y="8365"/>
                    <a:pt x="29664" y="15908"/>
                  </a:cubicBezTo>
                  <a:close/>
                </a:path>
              </a:pathLst>
            </a:custGeom>
            <a:solidFill>
              <a:srgbClr val="FFFFFF"/>
            </a:solidFill>
            <a:ln w="52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E40E954-8343-49CD-8FC4-4DF0B31C90C5}"/>
                </a:ext>
              </a:extLst>
            </p:cNvPr>
            <p:cNvSpPr/>
            <p:nvPr/>
          </p:nvSpPr>
          <p:spPr>
            <a:xfrm>
              <a:off x="7522008" y="1428921"/>
              <a:ext cx="31521" cy="31521"/>
            </a:xfrm>
            <a:custGeom>
              <a:avLst/>
              <a:gdLst>
                <a:gd name="connsiteX0" fmla="*/ 29663 w 31520"/>
                <a:gd name="connsiteY0" fmla="*/ 15909 h 31520"/>
                <a:gd name="connsiteX1" fmla="*/ 15908 w 31520"/>
                <a:gd name="connsiteY1" fmla="*/ 29664 h 31520"/>
                <a:gd name="connsiteX2" fmla="*/ 2153 w 31520"/>
                <a:gd name="connsiteY2" fmla="*/ 15909 h 31520"/>
                <a:gd name="connsiteX3" fmla="*/ 15908 w 31520"/>
                <a:gd name="connsiteY3" fmla="*/ 2153 h 31520"/>
                <a:gd name="connsiteX4" fmla="*/ 29663 w 31520"/>
                <a:gd name="connsiteY4" fmla="*/ 15909 h 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20" h="31520">
                  <a:moveTo>
                    <a:pt x="29663" y="15909"/>
                  </a:moveTo>
                  <a:cubicBezTo>
                    <a:pt x="29663" y="23540"/>
                    <a:pt x="23451" y="29664"/>
                    <a:pt x="15908" y="29664"/>
                  </a:cubicBezTo>
                  <a:cubicBezTo>
                    <a:pt x="8276" y="29664"/>
                    <a:pt x="2153" y="23451"/>
                    <a:pt x="2153" y="15909"/>
                  </a:cubicBezTo>
                  <a:cubicBezTo>
                    <a:pt x="2153" y="8276"/>
                    <a:pt x="8365" y="2153"/>
                    <a:pt x="15908" y="2153"/>
                  </a:cubicBezTo>
                  <a:cubicBezTo>
                    <a:pt x="23451" y="2153"/>
                    <a:pt x="29663" y="8365"/>
                    <a:pt x="29663" y="15909"/>
                  </a:cubicBezTo>
                  <a:close/>
                </a:path>
              </a:pathLst>
            </a:custGeom>
            <a:solidFill>
              <a:srgbClr val="FFFFFF"/>
            </a:solidFill>
            <a:ln w="52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81" name="phone" descr="phone">
            <a:extLst>
              <a:ext uri="{FF2B5EF4-FFF2-40B4-BE49-F238E27FC236}">
                <a16:creationId xmlns:a16="http://schemas.microsoft.com/office/drawing/2014/main" id="{156248C5-F962-468C-A726-F058C8D5ABE5}"/>
              </a:ext>
            </a:extLst>
          </p:cNvPr>
          <p:cNvGrpSpPr/>
          <p:nvPr/>
        </p:nvGrpSpPr>
        <p:grpSpPr>
          <a:xfrm>
            <a:off x="5948868" y="3108101"/>
            <a:ext cx="302660" cy="513442"/>
            <a:chOff x="7648576" y="1841501"/>
            <a:chExt cx="177800" cy="301625"/>
          </a:xfrm>
        </p:grpSpPr>
        <p:sp>
          <p:nvSpPr>
            <p:cNvPr id="82" name="Freeform 48">
              <a:extLst>
                <a:ext uri="{FF2B5EF4-FFF2-40B4-BE49-F238E27FC236}">
                  <a16:creationId xmlns:a16="http://schemas.microsoft.com/office/drawing/2014/main" id="{880140FC-DA4C-4BD6-BB35-1CCB3EB6F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8576" y="2051051"/>
              <a:ext cx="177800" cy="92075"/>
            </a:xfrm>
            <a:custGeom>
              <a:avLst/>
              <a:gdLst>
                <a:gd name="T0" fmla="*/ 53 w 106"/>
                <a:gd name="T1" fmla="*/ 0 h 54"/>
                <a:gd name="T2" fmla="*/ 0 w 106"/>
                <a:gd name="T3" fmla="*/ 16 h 54"/>
                <a:gd name="T4" fmla="*/ 0 w 106"/>
                <a:gd name="T5" fmla="*/ 44 h 54"/>
                <a:gd name="T6" fmla="*/ 9 w 106"/>
                <a:gd name="T7" fmla="*/ 54 h 54"/>
                <a:gd name="T8" fmla="*/ 96 w 106"/>
                <a:gd name="T9" fmla="*/ 54 h 54"/>
                <a:gd name="T10" fmla="*/ 106 w 106"/>
                <a:gd name="T11" fmla="*/ 44 h 54"/>
                <a:gd name="T12" fmla="*/ 106 w 106"/>
                <a:gd name="T13" fmla="*/ 16 h 54"/>
                <a:gd name="T14" fmla="*/ 53 w 106"/>
                <a:gd name="T15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54">
                  <a:moveTo>
                    <a:pt x="53" y="0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9"/>
                    <a:pt x="4" y="54"/>
                    <a:pt x="9" y="54"/>
                  </a:cubicBezTo>
                  <a:cubicBezTo>
                    <a:pt x="96" y="54"/>
                    <a:pt x="96" y="54"/>
                    <a:pt x="96" y="54"/>
                  </a:cubicBezTo>
                  <a:cubicBezTo>
                    <a:pt x="102" y="54"/>
                    <a:pt x="106" y="49"/>
                    <a:pt x="106" y="44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B3FA876-5C9F-4756-8DF5-28AA3E936C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1601" y="2100264"/>
              <a:ext cx="33338" cy="19050"/>
            </a:xfrm>
            <a:prstGeom prst="rect">
              <a:avLst/>
            </a:prstGeom>
            <a:solidFill>
              <a:srgbClr val="4FE4FF"/>
            </a:solidFill>
            <a:ln>
              <a:noFill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" name="Freeform 50">
              <a:extLst>
                <a:ext uri="{FF2B5EF4-FFF2-40B4-BE49-F238E27FC236}">
                  <a16:creationId xmlns:a16="http://schemas.microsoft.com/office/drawing/2014/main" id="{AC5A5DAC-84E3-45D2-B36B-072D4BA510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8576" y="1841501"/>
              <a:ext cx="177800" cy="236538"/>
            </a:xfrm>
            <a:custGeom>
              <a:avLst/>
              <a:gdLst>
                <a:gd name="T0" fmla="*/ 96 w 106"/>
                <a:gd name="T1" fmla="*/ 0 h 141"/>
                <a:gd name="T2" fmla="*/ 9 w 106"/>
                <a:gd name="T3" fmla="*/ 0 h 141"/>
                <a:gd name="T4" fmla="*/ 0 w 106"/>
                <a:gd name="T5" fmla="*/ 9 h 141"/>
                <a:gd name="T6" fmla="*/ 0 w 106"/>
                <a:gd name="T7" fmla="*/ 140 h 141"/>
                <a:gd name="T8" fmla="*/ 106 w 106"/>
                <a:gd name="T9" fmla="*/ 141 h 141"/>
                <a:gd name="T10" fmla="*/ 106 w 106"/>
                <a:gd name="T11" fmla="*/ 9 h 141"/>
                <a:gd name="T12" fmla="*/ 96 w 106"/>
                <a:gd name="T1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41">
                  <a:moveTo>
                    <a:pt x="96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06" y="141"/>
                    <a:pt x="106" y="141"/>
                    <a:pt x="106" y="141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4"/>
                    <a:pt x="102" y="0"/>
                    <a:pt x="96" y="0"/>
                  </a:cubicBezTo>
                  <a:close/>
                </a:path>
              </a:pathLst>
            </a:custGeom>
            <a:solidFill>
              <a:srgbClr val="4FE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5" name="Freeform 175">
              <a:extLst>
                <a:ext uri="{FF2B5EF4-FFF2-40B4-BE49-F238E27FC236}">
                  <a16:creationId xmlns:a16="http://schemas.microsoft.com/office/drawing/2014/main" id="{3938CBF0-11E8-43BF-9D10-8AF98B4CF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8576" y="1841501"/>
              <a:ext cx="177800" cy="234950"/>
            </a:xfrm>
            <a:custGeom>
              <a:avLst/>
              <a:gdLst>
                <a:gd name="T0" fmla="*/ 106 w 106"/>
                <a:gd name="T1" fmla="*/ 9 h 140"/>
                <a:gd name="T2" fmla="*/ 96 w 106"/>
                <a:gd name="T3" fmla="*/ 0 h 140"/>
                <a:gd name="T4" fmla="*/ 9 w 106"/>
                <a:gd name="T5" fmla="*/ 0 h 140"/>
                <a:gd name="T6" fmla="*/ 0 w 106"/>
                <a:gd name="T7" fmla="*/ 9 h 140"/>
                <a:gd name="T8" fmla="*/ 0 w 106"/>
                <a:gd name="T9" fmla="*/ 140 h 140"/>
                <a:gd name="T10" fmla="*/ 106 w 106"/>
                <a:gd name="T11" fmla="*/ 34 h 140"/>
                <a:gd name="T12" fmla="*/ 106 w 106"/>
                <a:gd name="T13" fmla="*/ 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40">
                  <a:moveTo>
                    <a:pt x="106" y="9"/>
                  </a:moveTo>
                  <a:cubicBezTo>
                    <a:pt x="106" y="4"/>
                    <a:pt x="102" y="0"/>
                    <a:pt x="9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06" y="34"/>
                    <a:pt x="106" y="34"/>
                    <a:pt x="106" y="34"/>
                  </a:cubicBezTo>
                  <a:lnTo>
                    <a:pt x="106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86" name="monitor 1" descr="monitor, desktop">
            <a:extLst>
              <a:ext uri="{FF2B5EF4-FFF2-40B4-BE49-F238E27FC236}">
                <a16:creationId xmlns:a16="http://schemas.microsoft.com/office/drawing/2014/main" id="{CAACA23A-87C5-473E-BF34-8849A12FC9E7}"/>
              </a:ext>
            </a:extLst>
          </p:cNvPr>
          <p:cNvGrpSpPr/>
          <p:nvPr/>
        </p:nvGrpSpPr>
        <p:grpSpPr>
          <a:xfrm>
            <a:off x="876832" y="3153600"/>
            <a:ext cx="518366" cy="422446"/>
            <a:chOff x="4233864" y="1827214"/>
            <a:chExt cx="403225" cy="328613"/>
          </a:xfrm>
        </p:grpSpPr>
        <p:sp>
          <p:nvSpPr>
            <p:cNvPr id="87" name="Freeform 53">
              <a:extLst>
                <a:ext uri="{FF2B5EF4-FFF2-40B4-BE49-F238E27FC236}">
                  <a16:creationId xmlns:a16="http://schemas.microsoft.com/office/drawing/2014/main" id="{14B06EB0-6104-4C94-87A3-DE49A683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64" y="1827214"/>
              <a:ext cx="403225" cy="246063"/>
            </a:xfrm>
            <a:custGeom>
              <a:avLst/>
              <a:gdLst>
                <a:gd name="T0" fmla="*/ 0 w 240"/>
                <a:gd name="T1" fmla="*/ 11 h 147"/>
                <a:gd name="T2" fmla="*/ 0 w 240"/>
                <a:gd name="T3" fmla="*/ 137 h 147"/>
                <a:gd name="T4" fmla="*/ 11 w 240"/>
                <a:gd name="T5" fmla="*/ 147 h 147"/>
                <a:gd name="T6" fmla="*/ 230 w 240"/>
                <a:gd name="T7" fmla="*/ 147 h 147"/>
                <a:gd name="T8" fmla="*/ 240 w 240"/>
                <a:gd name="T9" fmla="*/ 137 h 147"/>
                <a:gd name="T10" fmla="*/ 240 w 240"/>
                <a:gd name="T11" fmla="*/ 11 h 147"/>
                <a:gd name="T12" fmla="*/ 230 w 240"/>
                <a:gd name="T13" fmla="*/ 0 h 147"/>
                <a:gd name="T14" fmla="*/ 11 w 240"/>
                <a:gd name="T15" fmla="*/ 0 h 147"/>
                <a:gd name="T16" fmla="*/ 0 w 240"/>
                <a:gd name="T17" fmla="*/ 1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147">
                  <a:moveTo>
                    <a:pt x="0" y="11"/>
                  </a:moveTo>
                  <a:cubicBezTo>
                    <a:pt x="0" y="137"/>
                    <a:pt x="0" y="137"/>
                    <a:pt x="0" y="137"/>
                  </a:cubicBezTo>
                  <a:cubicBezTo>
                    <a:pt x="0" y="142"/>
                    <a:pt x="5" y="147"/>
                    <a:pt x="11" y="147"/>
                  </a:cubicBezTo>
                  <a:cubicBezTo>
                    <a:pt x="230" y="147"/>
                    <a:pt x="230" y="147"/>
                    <a:pt x="230" y="147"/>
                  </a:cubicBezTo>
                  <a:cubicBezTo>
                    <a:pt x="236" y="147"/>
                    <a:pt x="240" y="142"/>
                    <a:pt x="240" y="137"/>
                  </a:cubicBezTo>
                  <a:cubicBezTo>
                    <a:pt x="240" y="11"/>
                    <a:pt x="240" y="11"/>
                    <a:pt x="240" y="11"/>
                  </a:cubicBezTo>
                  <a:cubicBezTo>
                    <a:pt x="240" y="5"/>
                    <a:pt x="236" y="0"/>
                    <a:pt x="23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</a:path>
              </a:pathLst>
            </a:custGeom>
            <a:solidFill>
              <a:srgbClr val="4FE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" name="Freeform 54">
              <a:extLst>
                <a:ext uri="{FF2B5EF4-FFF2-40B4-BE49-F238E27FC236}">
                  <a16:creationId xmlns:a16="http://schemas.microsoft.com/office/drawing/2014/main" id="{2E1D2572-B4D5-46BC-A6BF-5C3E3D0DDB4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64" y="2011364"/>
              <a:ext cx="403225" cy="144463"/>
            </a:xfrm>
            <a:custGeom>
              <a:avLst/>
              <a:gdLst>
                <a:gd name="T0" fmla="*/ 0 w 240"/>
                <a:gd name="T1" fmla="*/ 0 h 86"/>
                <a:gd name="T2" fmla="*/ 0 w 240"/>
                <a:gd name="T3" fmla="*/ 27 h 86"/>
                <a:gd name="T4" fmla="*/ 11 w 240"/>
                <a:gd name="T5" fmla="*/ 37 h 86"/>
                <a:gd name="T6" fmla="*/ 115 w 240"/>
                <a:gd name="T7" fmla="*/ 37 h 86"/>
                <a:gd name="T8" fmla="*/ 115 w 240"/>
                <a:gd name="T9" fmla="*/ 74 h 86"/>
                <a:gd name="T10" fmla="*/ 59 w 240"/>
                <a:gd name="T11" fmla="*/ 74 h 86"/>
                <a:gd name="T12" fmla="*/ 59 w 240"/>
                <a:gd name="T13" fmla="*/ 86 h 86"/>
                <a:gd name="T14" fmla="*/ 182 w 240"/>
                <a:gd name="T15" fmla="*/ 86 h 86"/>
                <a:gd name="T16" fmla="*/ 182 w 240"/>
                <a:gd name="T17" fmla="*/ 74 h 86"/>
                <a:gd name="T18" fmla="*/ 126 w 240"/>
                <a:gd name="T19" fmla="*/ 74 h 86"/>
                <a:gd name="T20" fmla="*/ 126 w 240"/>
                <a:gd name="T21" fmla="*/ 37 h 86"/>
                <a:gd name="T22" fmla="*/ 230 w 240"/>
                <a:gd name="T23" fmla="*/ 37 h 86"/>
                <a:gd name="T24" fmla="*/ 240 w 240"/>
                <a:gd name="T25" fmla="*/ 27 h 86"/>
                <a:gd name="T26" fmla="*/ 240 w 240"/>
                <a:gd name="T27" fmla="*/ 0 h 86"/>
                <a:gd name="T28" fmla="*/ 0 w 240"/>
                <a:gd name="T2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0" h="86">
                  <a:moveTo>
                    <a:pt x="0" y="0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32"/>
                    <a:pt x="5" y="37"/>
                    <a:pt x="11" y="37"/>
                  </a:cubicBezTo>
                  <a:cubicBezTo>
                    <a:pt x="115" y="37"/>
                    <a:pt x="115" y="37"/>
                    <a:pt x="115" y="37"/>
                  </a:cubicBezTo>
                  <a:cubicBezTo>
                    <a:pt x="115" y="74"/>
                    <a:pt x="115" y="74"/>
                    <a:pt x="115" y="74"/>
                  </a:cubicBezTo>
                  <a:cubicBezTo>
                    <a:pt x="59" y="74"/>
                    <a:pt x="59" y="74"/>
                    <a:pt x="59" y="74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182" y="86"/>
                    <a:pt x="182" y="86"/>
                    <a:pt x="182" y="86"/>
                  </a:cubicBezTo>
                  <a:cubicBezTo>
                    <a:pt x="182" y="74"/>
                    <a:pt x="182" y="74"/>
                    <a:pt x="182" y="74"/>
                  </a:cubicBezTo>
                  <a:cubicBezTo>
                    <a:pt x="126" y="74"/>
                    <a:pt x="126" y="74"/>
                    <a:pt x="126" y="74"/>
                  </a:cubicBezTo>
                  <a:cubicBezTo>
                    <a:pt x="126" y="37"/>
                    <a:pt x="126" y="37"/>
                    <a:pt x="126" y="37"/>
                  </a:cubicBezTo>
                  <a:cubicBezTo>
                    <a:pt x="230" y="37"/>
                    <a:pt x="230" y="37"/>
                    <a:pt x="230" y="37"/>
                  </a:cubicBezTo>
                  <a:cubicBezTo>
                    <a:pt x="236" y="37"/>
                    <a:pt x="240" y="32"/>
                    <a:pt x="240" y="27"/>
                  </a:cubicBezTo>
                  <a:cubicBezTo>
                    <a:pt x="240" y="0"/>
                    <a:pt x="240" y="0"/>
                    <a:pt x="2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" name="Freeform 173">
              <a:extLst>
                <a:ext uri="{FF2B5EF4-FFF2-40B4-BE49-F238E27FC236}">
                  <a16:creationId xmlns:a16="http://schemas.microsoft.com/office/drawing/2014/main" id="{6944874B-DF29-4BC7-99E2-4AC10D70F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64" y="1827214"/>
              <a:ext cx="228600" cy="184150"/>
            </a:xfrm>
            <a:custGeom>
              <a:avLst/>
              <a:gdLst>
                <a:gd name="T0" fmla="*/ 0 w 136"/>
                <a:gd name="T1" fmla="*/ 110 h 110"/>
                <a:gd name="T2" fmla="*/ 27 w 136"/>
                <a:gd name="T3" fmla="*/ 110 h 110"/>
                <a:gd name="T4" fmla="*/ 136 w 136"/>
                <a:gd name="T5" fmla="*/ 0 h 110"/>
                <a:gd name="T6" fmla="*/ 10 w 136"/>
                <a:gd name="T7" fmla="*/ 0 h 110"/>
                <a:gd name="T8" fmla="*/ 0 w 136"/>
                <a:gd name="T9" fmla="*/ 10 h 110"/>
                <a:gd name="T10" fmla="*/ 0 w 136"/>
                <a:gd name="T11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" h="110">
                  <a:moveTo>
                    <a:pt x="0" y="110"/>
                  </a:moveTo>
                  <a:cubicBezTo>
                    <a:pt x="27" y="110"/>
                    <a:pt x="27" y="110"/>
                    <a:pt x="27" y="110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90" name="IoT 3" descr="IoT, create safer cities">
            <a:extLst>
              <a:ext uri="{FF2B5EF4-FFF2-40B4-BE49-F238E27FC236}">
                <a16:creationId xmlns:a16="http://schemas.microsoft.com/office/drawing/2014/main" id="{0BCF6F22-1788-4BB9-9F91-8DA0B0FFC84F}"/>
              </a:ext>
            </a:extLst>
          </p:cNvPr>
          <p:cNvGrpSpPr/>
          <p:nvPr/>
        </p:nvGrpSpPr>
        <p:grpSpPr>
          <a:xfrm>
            <a:off x="9131303" y="3087451"/>
            <a:ext cx="556698" cy="554742"/>
            <a:chOff x="5433319" y="4819498"/>
            <a:chExt cx="403602" cy="402184"/>
          </a:xfrm>
        </p:grpSpPr>
        <p:sp>
          <p:nvSpPr>
            <p:cNvPr id="91" name="Rectangle 854">
              <a:extLst>
                <a:ext uri="{FF2B5EF4-FFF2-40B4-BE49-F238E27FC236}">
                  <a16:creationId xmlns:a16="http://schemas.microsoft.com/office/drawing/2014/main" id="{51427788-FFB6-4682-B087-14072AD0E0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0710" y="5030503"/>
              <a:ext cx="62311" cy="191179"/>
            </a:xfrm>
            <a:prstGeom prst="rect">
              <a:avLst/>
            </a:pr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" name="Freeform 855">
              <a:extLst>
                <a:ext uri="{FF2B5EF4-FFF2-40B4-BE49-F238E27FC236}">
                  <a16:creationId xmlns:a16="http://schemas.microsoft.com/office/drawing/2014/main" id="{E9D5993C-1F35-479D-807A-8BFC630E8D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3319" y="4819498"/>
              <a:ext cx="403602" cy="201092"/>
            </a:xfrm>
            <a:custGeom>
              <a:avLst/>
              <a:gdLst>
                <a:gd name="T0" fmla="*/ 192 w 384"/>
                <a:gd name="T1" fmla="*/ 0 h 192"/>
                <a:gd name="T2" fmla="*/ 0 w 384"/>
                <a:gd name="T3" fmla="*/ 192 h 192"/>
                <a:gd name="T4" fmla="*/ 41 w 384"/>
                <a:gd name="T5" fmla="*/ 192 h 192"/>
                <a:gd name="T6" fmla="*/ 85 w 384"/>
                <a:gd name="T7" fmla="*/ 85 h 192"/>
                <a:gd name="T8" fmla="*/ 192 w 384"/>
                <a:gd name="T9" fmla="*/ 41 h 192"/>
                <a:gd name="T10" fmla="*/ 299 w 384"/>
                <a:gd name="T11" fmla="*/ 85 h 192"/>
                <a:gd name="T12" fmla="*/ 343 w 384"/>
                <a:gd name="T13" fmla="*/ 192 h 192"/>
                <a:gd name="T14" fmla="*/ 384 w 384"/>
                <a:gd name="T15" fmla="*/ 192 h 192"/>
                <a:gd name="T16" fmla="*/ 192 w 384"/>
                <a:gd name="T1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4" h="192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41" y="192"/>
                    <a:pt x="41" y="192"/>
                    <a:pt x="41" y="192"/>
                  </a:cubicBezTo>
                  <a:cubicBezTo>
                    <a:pt x="41" y="152"/>
                    <a:pt x="56" y="114"/>
                    <a:pt x="85" y="85"/>
                  </a:cubicBezTo>
                  <a:cubicBezTo>
                    <a:pt x="114" y="56"/>
                    <a:pt x="152" y="41"/>
                    <a:pt x="192" y="41"/>
                  </a:cubicBezTo>
                  <a:cubicBezTo>
                    <a:pt x="232" y="41"/>
                    <a:pt x="270" y="56"/>
                    <a:pt x="299" y="85"/>
                  </a:cubicBezTo>
                  <a:cubicBezTo>
                    <a:pt x="328" y="114"/>
                    <a:pt x="343" y="152"/>
                    <a:pt x="343" y="192"/>
                  </a:cubicBezTo>
                  <a:cubicBezTo>
                    <a:pt x="384" y="192"/>
                    <a:pt x="384" y="192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</a:path>
              </a:pathLst>
            </a:cu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" name="Rectangle 856">
              <a:extLst>
                <a:ext uri="{FF2B5EF4-FFF2-40B4-BE49-F238E27FC236}">
                  <a16:creationId xmlns:a16="http://schemas.microsoft.com/office/drawing/2014/main" id="{92EF04CE-A588-415A-8C2E-6E4CAD81F4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39530" y="4925708"/>
              <a:ext cx="191180" cy="295974"/>
            </a:xfrm>
            <a:prstGeom prst="rect">
              <a:avLst/>
            </a:pr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" name="Rectangle 857">
              <a:extLst>
                <a:ext uri="{FF2B5EF4-FFF2-40B4-BE49-F238E27FC236}">
                  <a16:creationId xmlns:a16="http://schemas.microsoft.com/office/drawing/2014/main" id="{7D9A31F5-4435-441B-90E1-CF70ED45E1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7133" y="5041832"/>
              <a:ext cx="127453" cy="1699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" name="Rectangle 858">
              <a:extLst>
                <a:ext uri="{FF2B5EF4-FFF2-40B4-BE49-F238E27FC236}">
                  <a16:creationId xmlns:a16="http://schemas.microsoft.com/office/drawing/2014/main" id="{7964BC0A-2505-4074-BADD-9C95527902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7045" y="5051745"/>
              <a:ext cx="106211" cy="148695"/>
            </a:xfrm>
            <a:prstGeom prst="rect">
              <a:avLst/>
            </a:pr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" name="Rectangle 859">
              <a:extLst>
                <a:ext uri="{FF2B5EF4-FFF2-40B4-BE49-F238E27FC236}">
                  <a16:creationId xmlns:a16="http://schemas.microsoft.com/office/drawing/2014/main" id="{1C32FFC1-3605-427D-A6C0-4C8B78BDE0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5803" y="5030503"/>
              <a:ext cx="148695" cy="191179"/>
            </a:xfrm>
            <a:prstGeom prst="rect">
              <a:avLst/>
            </a:pr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" name="Rectangle 860">
              <a:extLst>
                <a:ext uri="{FF2B5EF4-FFF2-40B4-BE49-F238E27FC236}">
                  <a16:creationId xmlns:a16="http://schemas.microsoft.com/office/drawing/2014/main" id="{AE595688-5F01-4124-A38D-F660A6A28A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8288" y="5074403"/>
              <a:ext cx="63726" cy="19826"/>
            </a:xfrm>
            <a:prstGeom prst="rect">
              <a:avLst/>
            </a:pr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" name="Rectangle 861">
              <a:extLst>
                <a:ext uri="{FF2B5EF4-FFF2-40B4-BE49-F238E27FC236}">
                  <a16:creationId xmlns:a16="http://schemas.microsoft.com/office/drawing/2014/main" id="{C83BBAF4-B3CC-45D6-AED1-BABD585043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8288" y="5115471"/>
              <a:ext cx="63726" cy="21243"/>
            </a:xfrm>
            <a:prstGeom prst="rect">
              <a:avLst/>
            </a:pr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9" name="Rectangle 862">
              <a:extLst>
                <a:ext uri="{FF2B5EF4-FFF2-40B4-BE49-F238E27FC236}">
                  <a16:creationId xmlns:a16="http://schemas.microsoft.com/office/drawing/2014/main" id="{3777ACAB-6944-442C-B5BD-E0B1C9919F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8288" y="5157955"/>
              <a:ext cx="63726" cy="21243"/>
            </a:xfrm>
            <a:prstGeom prst="rect">
              <a:avLst/>
            </a:pr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" name="Rectangle 863">
              <a:extLst>
                <a:ext uri="{FF2B5EF4-FFF2-40B4-BE49-F238E27FC236}">
                  <a16:creationId xmlns:a16="http://schemas.microsoft.com/office/drawing/2014/main" id="{C3C11BB9-76B5-495F-A396-A2014AE8A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2014" y="4968192"/>
              <a:ext cx="42484" cy="4248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" name="Rectangle 864">
              <a:extLst>
                <a:ext uri="{FF2B5EF4-FFF2-40B4-BE49-F238E27FC236}">
                  <a16:creationId xmlns:a16="http://schemas.microsoft.com/office/drawing/2014/main" id="{1A3DB62C-7ED1-4C3A-A57F-AE0609DD69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5741" y="4968192"/>
              <a:ext cx="42484" cy="4248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" name="Rectangle 865">
              <a:extLst>
                <a:ext uri="{FF2B5EF4-FFF2-40B4-BE49-F238E27FC236}">
                  <a16:creationId xmlns:a16="http://schemas.microsoft.com/office/drawing/2014/main" id="{790DC761-61FA-4BFF-A0EF-972302D82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5741" y="5030503"/>
              <a:ext cx="42484" cy="4390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3" name="Rectangle 866">
              <a:extLst>
                <a:ext uri="{FF2B5EF4-FFF2-40B4-BE49-F238E27FC236}">
                  <a16:creationId xmlns:a16="http://schemas.microsoft.com/office/drawing/2014/main" id="{0C0B04A5-C0FA-413A-8553-CD347C7D2E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5741" y="5094229"/>
              <a:ext cx="42484" cy="4248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" name="Rectangle 867">
              <a:extLst>
                <a:ext uri="{FF2B5EF4-FFF2-40B4-BE49-F238E27FC236}">
                  <a16:creationId xmlns:a16="http://schemas.microsoft.com/office/drawing/2014/main" id="{5AE9F834-02DC-4D4C-B243-4CD9E6CBE6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5741" y="5157955"/>
              <a:ext cx="42484" cy="4248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" name="Oval 868">
              <a:extLst>
                <a:ext uri="{FF2B5EF4-FFF2-40B4-BE49-F238E27FC236}">
                  <a16:creationId xmlns:a16="http://schemas.microsoft.com/office/drawing/2014/main" id="{B393042D-0B05-4CB8-B448-BA1BEDD0AF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3195" y="5136714"/>
              <a:ext cx="42484" cy="42484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" name="Freeform 869">
              <a:extLst>
                <a:ext uri="{FF2B5EF4-FFF2-40B4-BE49-F238E27FC236}">
                  <a16:creationId xmlns:a16="http://schemas.microsoft.com/office/drawing/2014/main" id="{9C5DD7AF-6CCC-4EF5-AC00-366C08B92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1866" y="5126800"/>
              <a:ext cx="63726" cy="94882"/>
            </a:xfrm>
            <a:custGeom>
              <a:avLst/>
              <a:gdLst>
                <a:gd name="T0" fmla="*/ 61 w 61"/>
                <a:gd name="T1" fmla="*/ 30 h 91"/>
                <a:gd name="T2" fmla="*/ 30 w 61"/>
                <a:gd name="T3" fmla="*/ 0 h 91"/>
                <a:gd name="T4" fmla="*/ 0 w 61"/>
                <a:gd name="T5" fmla="*/ 30 h 91"/>
                <a:gd name="T6" fmla="*/ 20 w 61"/>
                <a:gd name="T7" fmla="*/ 59 h 91"/>
                <a:gd name="T8" fmla="*/ 20 w 61"/>
                <a:gd name="T9" fmla="*/ 91 h 91"/>
                <a:gd name="T10" fmla="*/ 41 w 61"/>
                <a:gd name="T11" fmla="*/ 91 h 91"/>
                <a:gd name="T12" fmla="*/ 41 w 61"/>
                <a:gd name="T13" fmla="*/ 59 h 91"/>
                <a:gd name="T14" fmla="*/ 61 w 61"/>
                <a:gd name="T15" fmla="*/ 3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91">
                  <a:moveTo>
                    <a:pt x="61" y="30"/>
                  </a:moveTo>
                  <a:cubicBezTo>
                    <a:pt x="61" y="14"/>
                    <a:pt x="47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4"/>
                    <a:pt x="9" y="55"/>
                    <a:pt x="20" y="59"/>
                  </a:cubicBezTo>
                  <a:cubicBezTo>
                    <a:pt x="20" y="91"/>
                    <a:pt x="20" y="91"/>
                    <a:pt x="20" y="91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41" y="59"/>
                    <a:pt x="41" y="59"/>
                    <a:pt x="41" y="59"/>
                  </a:cubicBezTo>
                  <a:cubicBezTo>
                    <a:pt x="52" y="55"/>
                    <a:pt x="61" y="44"/>
                    <a:pt x="61" y="3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7" name="Oval 870">
              <a:extLst>
                <a:ext uri="{FF2B5EF4-FFF2-40B4-BE49-F238E27FC236}">
                  <a16:creationId xmlns:a16="http://schemas.microsoft.com/office/drawing/2014/main" id="{F97752B4-5BF6-44C2-B75B-A47A3CA2EB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3107" y="5146626"/>
              <a:ext cx="22658" cy="22658"/>
            </a:xfrm>
            <a:prstGeom prst="ellipse">
              <a:avLst/>
            </a:pr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386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67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08" name="Title 18">
            <a:extLst>
              <a:ext uri="{FF2B5EF4-FFF2-40B4-BE49-F238E27FC236}">
                <a16:creationId xmlns:a16="http://schemas.microsoft.com/office/drawing/2014/main" id="{86A4096F-4428-4CD4-AB07-1927770BAD05}"/>
              </a:ext>
            </a:extLst>
          </p:cNvPr>
          <p:cNvSpPr txBox="1">
            <a:spLocks/>
          </p:cNvSpPr>
          <p:nvPr/>
        </p:nvSpPr>
        <p:spPr>
          <a:xfrm>
            <a:off x="587375" y="3831261"/>
            <a:ext cx="1097280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Desktop</a:t>
            </a:r>
          </a:p>
        </p:txBody>
      </p:sp>
      <p:sp>
        <p:nvSpPr>
          <p:cNvPr id="109" name="Title 18">
            <a:extLst>
              <a:ext uri="{FF2B5EF4-FFF2-40B4-BE49-F238E27FC236}">
                <a16:creationId xmlns:a16="http://schemas.microsoft.com/office/drawing/2014/main" id="{DAC6F496-E689-4865-BB0E-CFD285820327}"/>
              </a:ext>
            </a:extLst>
          </p:cNvPr>
          <p:cNvSpPr txBox="1">
            <a:spLocks/>
          </p:cNvSpPr>
          <p:nvPr/>
        </p:nvSpPr>
        <p:spPr>
          <a:xfrm>
            <a:off x="2242103" y="3831261"/>
            <a:ext cx="1097280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Web</a:t>
            </a:r>
          </a:p>
        </p:txBody>
      </p:sp>
      <p:sp>
        <p:nvSpPr>
          <p:cNvPr id="110" name="Title 18">
            <a:extLst>
              <a:ext uri="{FF2B5EF4-FFF2-40B4-BE49-F238E27FC236}">
                <a16:creationId xmlns:a16="http://schemas.microsoft.com/office/drawing/2014/main" id="{0C7286E6-6DC7-439F-972C-33F7D42488ED}"/>
              </a:ext>
            </a:extLst>
          </p:cNvPr>
          <p:cNvSpPr txBox="1">
            <a:spLocks/>
          </p:cNvSpPr>
          <p:nvPr/>
        </p:nvSpPr>
        <p:spPr>
          <a:xfrm>
            <a:off x="3896831" y="3831261"/>
            <a:ext cx="1097280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Cloud</a:t>
            </a:r>
          </a:p>
        </p:txBody>
      </p:sp>
      <p:sp>
        <p:nvSpPr>
          <p:cNvPr id="111" name="Title 18">
            <a:extLst>
              <a:ext uri="{FF2B5EF4-FFF2-40B4-BE49-F238E27FC236}">
                <a16:creationId xmlns:a16="http://schemas.microsoft.com/office/drawing/2014/main" id="{ADD8C4BC-E891-4C2B-85BF-60793E24B0E9}"/>
              </a:ext>
            </a:extLst>
          </p:cNvPr>
          <p:cNvSpPr txBox="1">
            <a:spLocks/>
          </p:cNvSpPr>
          <p:nvPr/>
        </p:nvSpPr>
        <p:spPr>
          <a:xfrm>
            <a:off x="5551558" y="3831261"/>
            <a:ext cx="1097280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Mobile</a:t>
            </a:r>
          </a:p>
        </p:txBody>
      </p:sp>
      <p:sp>
        <p:nvSpPr>
          <p:cNvPr id="112" name="Title 18">
            <a:extLst>
              <a:ext uri="{FF2B5EF4-FFF2-40B4-BE49-F238E27FC236}">
                <a16:creationId xmlns:a16="http://schemas.microsoft.com/office/drawing/2014/main" id="{F97578C9-E854-449E-99E6-FDEAE0A6E2A9}"/>
              </a:ext>
            </a:extLst>
          </p:cNvPr>
          <p:cNvSpPr txBox="1">
            <a:spLocks/>
          </p:cNvSpPr>
          <p:nvPr/>
        </p:nvSpPr>
        <p:spPr>
          <a:xfrm>
            <a:off x="7206285" y="3831261"/>
            <a:ext cx="1097280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Gaming</a:t>
            </a:r>
          </a:p>
        </p:txBody>
      </p:sp>
      <p:sp>
        <p:nvSpPr>
          <p:cNvPr id="113" name="Title 18">
            <a:extLst>
              <a:ext uri="{FF2B5EF4-FFF2-40B4-BE49-F238E27FC236}">
                <a16:creationId xmlns:a16="http://schemas.microsoft.com/office/drawing/2014/main" id="{78AE528B-79DA-4AE9-B1EE-46D508AE6358}"/>
              </a:ext>
            </a:extLst>
          </p:cNvPr>
          <p:cNvSpPr txBox="1">
            <a:spLocks/>
          </p:cNvSpPr>
          <p:nvPr/>
        </p:nvSpPr>
        <p:spPr>
          <a:xfrm>
            <a:off x="8861012" y="3831261"/>
            <a:ext cx="1097280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IoT</a:t>
            </a:r>
          </a:p>
        </p:txBody>
      </p:sp>
      <p:sp>
        <p:nvSpPr>
          <p:cNvPr id="114" name="Title 18">
            <a:extLst>
              <a:ext uri="{FF2B5EF4-FFF2-40B4-BE49-F238E27FC236}">
                <a16:creationId xmlns:a16="http://schemas.microsoft.com/office/drawing/2014/main" id="{F6A5176C-09B0-4E7F-AB5C-A5975660063F}"/>
              </a:ext>
            </a:extLst>
          </p:cNvPr>
          <p:cNvSpPr txBox="1">
            <a:spLocks/>
          </p:cNvSpPr>
          <p:nvPr/>
        </p:nvSpPr>
        <p:spPr>
          <a:xfrm>
            <a:off x="10515740" y="3831261"/>
            <a:ext cx="1097280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AI</a:t>
            </a: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2A23305A-85CF-4240-A1DE-C27D4862D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 rot="16200000">
            <a:off x="1065419" y="4221547"/>
            <a:ext cx="141193" cy="141193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3940" rIns="0" bIns="4394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87844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84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3AB7AE99-4556-4D6D-BF3F-0AFF5245F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206612" y="4292143"/>
            <a:ext cx="9787172" cy="0"/>
          </a:xfrm>
          <a:prstGeom prst="line">
            <a:avLst/>
          </a:prstGeom>
          <a:ln w="28575" cap="rnd">
            <a:solidFill>
              <a:srgbClr val="75757A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Oval 116">
            <a:extLst>
              <a:ext uri="{FF2B5EF4-FFF2-40B4-BE49-F238E27FC236}">
                <a16:creationId xmlns:a16="http://schemas.microsoft.com/office/drawing/2014/main" id="{DD8508CC-A8C0-4D93-88C7-DB8BC9F8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 rot="16200000">
            <a:off x="10993784" y="4221547"/>
            <a:ext cx="141193" cy="141193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3940" rIns="0" bIns="4394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87844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84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50AD6081-FE26-4A69-9B25-37A5C44DA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 rot="16200000">
            <a:off x="2720147" y="4221547"/>
            <a:ext cx="141193" cy="141193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3940" rIns="0" bIns="4394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87844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84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9BEA14CB-DA22-4CCF-8216-3C76C24AA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 rot="16200000">
            <a:off x="4374875" y="4221547"/>
            <a:ext cx="141193" cy="141193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3940" rIns="0" bIns="4394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87844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84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DF90BE5B-436E-46F4-984E-147C4B4C9D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 rot="16200000">
            <a:off x="6029602" y="4221547"/>
            <a:ext cx="141193" cy="141193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3940" rIns="0" bIns="4394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87844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84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45D964B8-962F-4B45-A2E4-CDA11E5BF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 rot="16200000">
            <a:off x="7684329" y="4221547"/>
            <a:ext cx="141193" cy="141193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3940" rIns="0" bIns="4394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87844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84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D4E16D2E-09EB-43B7-8D5E-A4AEB3F82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 rot="16200000">
            <a:off x="9339056" y="4221547"/>
            <a:ext cx="141193" cy="141193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3940" rIns="0" bIns="4394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87844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84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pic>
        <p:nvPicPr>
          <p:cNvPr id="3" name="Picture 2" descr="A picture containing object, ball, drawing, clock&#10;&#10;Description automatically generated">
            <a:extLst>
              <a:ext uri="{FF2B5EF4-FFF2-40B4-BE49-F238E27FC236}">
                <a16:creationId xmlns:a16="http://schemas.microsoft.com/office/drawing/2014/main" id="{A751CE02-9B51-47A5-ABB6-06FFC58495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5143" y="4837879"/>
            <a:ext cx="1001713" cy="100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76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07407E-6 L 0 0.03287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4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-3.7037E-6 L 0 0.03287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1" grpId="1"/>
      <p:bldP spid="43" grpId="0"/>
      <p:bldP spid="43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41503-B2D0-4369-AB20-DE6A9F83B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那些公司已经在用</a:t>
            </a:r>
            <a:r>
              <a:rPr lang="en-US" altLang="zh-CN" dirty="0" err="1"/>
              <a:t>Blazor</a:t>
            </a:r>
            <a:r>
              <a:rPr lang="en-US" altLang="zh-CN" dirty="0"/>
              <a:t> </a:t>
            </a:r>
            <a:r>
              <a:rPr lang="zh-CN" altLang="en-US" dirty="0"/>
              <a:t>以及他们的评价</a:t>
            </a:r>
            <a:r>
              <a:rPr lang="en-US" altLang="zh-CN" dirty="0"/>
              <a:t>…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29DCEC-3280-427E-8CC1-B74DFF4AB76C}"/>
              </a:ext>
            </a:extLst>
          </p:cNvPr>
          <p:cNvSpPr/>
          <p:nvPr/>
        </p:nvSpPr>
        <p:spPr>
          <a:xfrm>
            <a:off x="3771355" y="1684037"/>
            <a:ext cx="796084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latin typeface="Segoe UI Semilight" panose="020B0402040204020203" pitchFamily="34" charset="0"/>
                <a:cs typeface="Segoe UI Semilight" panose="020B0402040204020203" pitchFamily="34" charset="0"/>
              </a:rPr>
              <a:t>"We're extremely happy with </a:t>
            </a:r>
            <a:r>
              <a:rPr lang="en-US" sz="160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Blazor</a:t>
            </a:r>
            <a:r>
              <a:rPr lang="en-US" sz="1600">
                <a:latin typeface="Segoe UI Semilight" panose="020B0402040204020203" pitchFamily="34" charset="0"/>
                <a:cs typeface="Segoe UI Semilight" panose="020B0402040204020203" pitchFamily="34" charset="0"/>
              </a:rPr>
              <a:t> as the UI for our broadcast TV equipment. </a:t>
            </a:r>
            <a:r>
              <a:rPr lang="en-US" sz="160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Blazor</a:t>
            </a:r>
            <a:r>
              <a:rPr lang="en-US" sz="1600">
                <a:latin typeface="Segoe UI Semilight" panose="020B0402040204020203" pitchFamily="34" charset="0"/>
                <a:cs typeface="Segoe UI Semilight" panose="020B0402040204020203" pitchFamily="34" charset="0"/>
              </a:rPr>
              <a:t> server made it simple to render data from our hardware subsystems and we were able to </a:t>
            </a:r>
            <a:r>
              <a:rPr lang="en-US" sz="1600" b="1">
                <a:latin typeface="Segoe UI Semilight" panose="020B0402040204020203" pitchFamily="34" charset="0"/>
                <a:cs typeface="Segoe UI Semilight" panose="020B0402040204020203" pitchFamily="34" charset="0"/>
              </a:rPr>
              <a:t>rapidly develop a unified front-panel and remote UI for use on a range of products</a:t>
            </a:r>
            <a:r>
              <a:rPr lang="en-US" sz="1600">
                <a:latin typeface="Segoe UI Semilight" panose="020B0402040204020203" pitchFamily="34" charset="0"/>
                <a:cs typeface="Segoe UI Semilight" panose="020B0402040204020203" pitchFamily="34" charset="0"/>
              </a:rPr>
              <a:t>." </a:t>
            </a:r>
          </a:p>
          <a:p>
            <a:endParaRPr lang="en-US" sz="1200"/>
          </a:p>
          <a:p>
            <a:r>
              <a:rPr lang="en-US" sz="1200"/>
              <a:t>– Will Dean, Product Development Engineer, </a:t>
            </a:r>
            <a:r>
              <a:rPr lang="en-US" sz="1200" err="1"/>
              <a:t>Videosys</a:t>
            </a:r>
            <a:r>
              <a:rPr lang="en-US" sz="1200"/>
              <a:t> Broadcast</a:t>
            </a:r>
          </a:p>
        </p:txBody>
      </p:sp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32E96CA-FA15-412E-AF3E-53132A083E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02" y="1851330"/>
            <a:ext cx="2710834" cy="8657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D9F728B-6775-490F-B918-92750AC210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26188" y="4384587"/>
            <a:ext cx="2745434" cy="120032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C7D26757-A914-419D-9C8B-CE722D743665}"/>
              </a:ext>
            </a:extLst>
          </p:cNvPr>
          <p:cNvSpPr/>
          <p:nvPr/>
        </p:nvSpPr>
        <p:spPr>
          <a:xfrm>
            <a:off x="459802" y="4140926"/>
            <a:ext cx="7083998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latin typeface="Segoe UI Semilight" panose="020B0402040204020203" pitchFamily="34" charset="0"/>
                <a:cs typeface="Segoe UI Semilight" panose="020B0402040204020203" pitchFamily="34" charset="0"/>
              </a:rPr>
              <a:t>“BST Global is a leader in delivering innovative ERP and business management software solutions for the Architectural, Engineering and Consulting industry.  We are currently exploring the use of </a:t>
            </a:r>
            <a:r>
              <a:rPr lang="en-US" sz="160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Blazor</a:t>
            </a:r>
            <a:r>
              <a:rPr lang="en-US" sz="1600">
                <a:latin typeface="Segoe UI Semilight" panose="020B0402040204020203" pitchFamily="34" charset="0"/>
                <a:cs typeface="Segoe UI Semilight" panose="020B0402040204020203" pitchFamily="34" charset="0"/>
              </a:rPr>
              <a:t> technology with BST’s .NET Extensibility Platform and API to support its future web surface strategy </a:t>
            </a:r>
            <a:r>
              <a:rPr lang="en-US" sz="1600" b="1">
                <a:latin typeface="Segoe UI Semilight" panose="020B0402040204020203" pitchFamily="34" charset="0"/>
                <a:cs typeface="Segoe UI Semilight" panose="020B0402040204020203" pitchFamily="34" charset="0"/>
              </a:rPr>
              <a:t>because it keeps our developers more productive in C#</a:t>
            </a:r>
            <a:r>
              <a:rPr lang="en-US" sz="1600">
                <a:latin typeface="Segoe UI Semilight" panose="020B0402040204020203" pitchFamily="34" charset="0"/>
                <a:cs typeface="Segoe UI Semilight" panose="020B0402040204020203" pitchFamily="34" charset="0"/>
              </a:rPr>
              <a:t>.” </a:t>
            </a:r>
          </a:p>
          <a:p>
            <a:endParaRPr lang="en-US" sz="1200"/>
          </a:p>
          <a:p>
            <a:r>
              <a:rPr lang="en-US" sz="1200"/>
              <a:t>– Darren Johnson, Sr. Manager Software Engineering, BST Global</a:t>
            </a:r>
          </a:p>
        </p:txBody>
      </p:sp>
    </p:spTree>
    <p:extLst>
      <p:ext uri="{BB962C8B-B14F-4D97-AF65-F5344CB8AC3E}">
        <p14:creationId xmlns:p14="http://schemas.microsoft.com/office/powerpoint/2010/main" val="2072950806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5CEB954-2B53-44CF-B35F-AD6FB0CA355B}"/>
              </a:ext>
            </a:extLst>
          </p:cNvPr>
          <p:cNvGrpSpPr/>
          <p:nvPr/>
        </p:nvGrpSpPr>
        <p:grpSpPr>
          <a:xfrm>
            <a:off x="5076497" y="577871"/>
            <a:ext cx="7923150" cy="5954308"/>
            <a:chOff x="4667984" y="245030"/>
            <a:chExt cx="8473552" cy="6367939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578425D-7F94-489A-ADCE-A929AD65C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25151"/>
            <a:stretch/>
          </p:blipFill>
          <p:spPr>
            <a:xfrm>
              <a:off x="4667984" y="245030"/>
              <a:ext cx="8473552" cy="6367939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B62F734-2FE2-4B72-8B24-7058C897E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99072" y="1384870"/>
              <a:ext cx="5553826" cy="3721519"/>
            </a:xfrm>
            <a:prstGeom prst="rect">
              <a:avLst/>
            </a:prstGeom>
          </p:spPr>
        </p:pic>
      </p:grpSp>
      <p:sp>
        <p:nvSpPr>
          <p:cNvPr id="13" name="Title 3">
            <a:extLst>
              <a:ext uri="{FF2B5EF4-FFF2-40B4-BE49-F238E27FC236}">
                <a16:creationId xmlns:a16="http://schemas.microsoft.com/office/drawing/2014/main" id="{85527B6B-5BF2-48A9-ABB6-ADE7AA584FAB}"/>
              </a:ext>
            </a:extLst>
          </p:cNvPr>
          <p:cNvSpPr txBox="1">
            <a:spLocks/>
          </p:cNvSpPr>
          <p:nvPr/>
        </p:nvSpPr>
        <p:spPr>
          <a:xfrm>
            <a:off x="987598" y="1866820"/>
            <a:ext cx="5539740" cy="4985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5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Try .NET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0087D68-1179-428C-A27E-461E7DF5B3B7}"/>
              </a:ext>
            </a:extLst>
          </p:cNvPr>
          <p:cNvSpPr txBox="1">
            <a:spLocks/>
          </p:cNvSpPr>
          <p:nvPr/>
        </p:nvSpPr>
        <p:spPr>
          <a:xfrm>
            <a:off x="987598" y="2715505"/>
            <a:ext cx="5512158" cy="1679040"/>
          </a:xfrm>
          <a:prstGeom prst="rect">
            <a:avLst/>
          </a:prstGeom>
        </p:spPr>
        <p:txBody>
          <a:bodyPr lIns="0" tIns="0" rIns="0" bIns="0" anchor="t"/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zh-CN" altLang="en-US" sz="200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</a:rPr>
              <a:t>试一试在浏览器里跑 </a:t>
            </a:r>
            <a:r>
              <a:rPr lang="en-US" sz="200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</a:rPr>
              <a:t>C# </a:t>
            </a:r>
            <a:r>
              <a:rPr lang="zh-CN" altLang="en-US" sz="200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</a:rPr>
              <a:t>和</a:t>
            </a:r>
            <a:r>
              <a:rPr lang="en-US" sz="200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</a:rPr>
              <a:t> .NET 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zh-CN" altLang="en-US" sz="200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</a:rPr>
              <a:t>使用 </a:t>
            </a:r>
            <a:r>
              <a:rPr lang="en-US" sz="2000" dirty="0" err="1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</a:rPr>
              <a:t>Blazor</a:t>
            </a:r>
            <a:r>
              <a:rPr lang="en-US" sz="200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</a:rPr>
              <a:t> </a:t>
            </a:r>
            <a:r>
              <a:rPr lang="en-US" sz="2000" dirty="0" err="1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</a:rPr>
              <a:t>WebAssembly</a:t>
            </a:r>
            <a:r>
              <a:rPr lang="en-US" sz="200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</a:rPr>
              <a:t> </a:t>
            </a:r>
            <a:r>
              <a:rPr lang="zh-CN" altLang="en-US" sz="200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</a:rPr>
              <a:t>在浏览器上本地运行代码，减少后端服务器压力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6" name="Content Placeholder 2" descr="screen showing code">
            <a:extLst>
              <a:ext uri="{FF2B5EF4-FFF2-40B4-BE49-F238E27FC236}">
                <a16:creationId xmlns:a16="http://schemas.microsoft.com/office/drawing/2014/main" id="{00A659D8-56EB-4179-BC42-2E82474454CE}"/>
              </a:ext>
            </a:extLst>
          </p:cNvPr>
          <p:cNvSpPr txBox="1">
            <a:spLocks/>
          </p:cNvSpPr>
          <p:nvPr/>
        </p:nvSpPr>
        <p:spPr>
          <a:xfrm>
            <a:off x="6233202" y="578131"/>
            <a:ext cx="6136480" cy="6256503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0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D93033-300C-479C-B73A-21EEB8F1F8DF}"/>
              </a:ext>
            </a:extLst>
          </p:cNvPr>
          <p:cNvSpPr txBox="1"/>
          <p:nvPr/>
        </p:nvSpPr>
        <p:spPr>
          <a:xfrm>
            <a:off x="987598" y="5452949"/>
            <a:ext cx="1219199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defTabSz="914367">
              <a:defRPr/>
            </a:pPr>
            <a:r>
              <a:rPr lang="en-US" sz="2400">
                <a:solidFill>
                  <a:srgbClr val="FFC000"/>
                </a:solidFill>
              </a:rPr>
              <a:t>aka.ms/csharpintro </a:t>
            </a:r>
          </a:p>
        </p:txBody>
      </p:sp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8053A405-5F02-456B-B105-1EA216AC13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29" y="1077844"/>
            <a:ext cx="1958420" cy="87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8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4.81481E-6 L -3.125E-6 0.03288 " pathEditMode="relative" rAng="0" ptsTypes="AA">
                                      <p:cBhvr>
                                        <p:cTn id="12" dur="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4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1.25E-6 2.96296E-6 L -1.25E-6 0.03287 " pathEditMode="relative" rAng="0" ptsTypes="AA">
                                      <p:cBhvr>
                                        <p:cTn id="17" dur="5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4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4.16667E-7 -7.40741E-7 L 4.16667E-7 0.03287 " pathEditMode="relative" rAng="0" ptsTypes="AA">
                                      <p:cBhvr>
                                        <p:cTn id="22" dur="5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4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4" grpId="0"/>
      <p:bldP spid="14" grpId="1"/>
      <p:bldP spid="10" grpId="0"/>
      <p:bldP spid="10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7436BD-F6BF-4A0B-89D7-791A2BE544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https://aka.ms/awesomeblazor</a:t>
            </a:r>
            <a:r>
              <a:rPr lang="en-US" dirty="0"/>
              <a:t> </a:t>
            </a:r>
          </a:p>
          <a:p>
            <a:r>
              <a:rPr lang="zh-CN" altLang="en-US" dirty="0"/>
              <a:t>开源免费的 组件</a:t>
            </a:r>
            <a:r>
              <a:rPr lang="en-US" dirty="0"/>
              <a:t> &amp; JS </a:t>
            </a:r>
            <a:r>
              <a:rPr lang="zh-CN" altLang="en-US" dirty="0"/>
              <a:t>互操作</a:t>
            </a:r>
            <a:r>
              <a:rPr lang="en-US" dirty="0"/>
              <a:t> </a:t>
            </a:r>
            <a:r>
              <a:rPr lang="zh-CN" altLang="en-US" dirty="0"/>
              <a:t>库</a:t>
            </a:r>
            <a:endParaRPr lang="en-US" dirty="0"/>
          </a:p>
          <a:p>
            <a:r>
              <a:rPr lang="zh-CN" altLang="en-US" dirty="0"/>
              <a:t>许多有趣的 </a:t>
            </a:r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zh-CN" altLang="en-US" dirty="0"/>
              <a:t>应用</a:t>
            </a:r>
            <a:endParaRPr lang="en-US" dirty="0"/>
          </a:p>
          <a:p>
            <a:r>
              <a:rPr lang="zh-CN" altLang="en-US" dirty="0"/>
              <a:t>文章</a:t>
            </a:r>
            <a:r>
              <a:rPr lang="en-US" dirty="0"/>
              <a:t>, </a:t>
            </a:r>
            <a:r>
              <a:rPr lang="zh-CN" altLang="en-US" dirty="0"/>
              <a:t>视频</a:t>
            </a:r>
            <a:r>
              <a:rPr lang="en-US" dirty="0"/>
              <a:t>, </a:t>
            </a:r>
            <a:r>
              <a:rPr lang="zh-CN" altLang="en-US" dirty="0"/>
              <a:t>博客</a:t>
            </a:r>
            <a:r>
              <a:rPr lang="en-US" dirty="0"/>
              <a:t>, </a:t>
            </a:r>
            <a:r>
              <a:rPr lang="zh-CN" altLang="en-US" dirty="0"/>
              <a:t>和其他学习资料</a:t>
            </a:r>
            <a:r>
              <a:rPr lang="en-US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F53839-EC50-45B6-9528-B16B3366A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活跃的 </a:t>
            </a:r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zh-CN" altLang="en-US" dirty="0"/>
              <a:t>社区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854663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2855-2026-4A60-AFCF-E3B593D1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Futures</a:t>
            </a:r>
          </a:p>
        </p:txBody>
      </p:sp>
    </p:spTree>
    <p:extLst>
      <p:ext uri="{BB962C8B-B14F-4D97-AF65-F5344CB8AC3E}">
        <p14:creationId xmlns:p14="http://schemas.microsoft.com/office/powerpoint/2010/main" val="61134614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9C8F0A78-CB3A-4741-A928-6055BCAA9D9D}"/>
              </a:ext>
            </a:extLst>
          </p:cNvPr>
          <p:cNvSpPr/>
          <p:nvPr/>
        </p:nvSpPr>
        <p:spPr>
          <a:xfrm rot="4608599">
            <a:off x="1752211" y="2618005"/>
            <a:ext cx="1186978" cy="129906"/>
          </a:xfrm>
          <a:prstGeom prst="rect">
            <a:avLst/>
          </a:prstGeom>
          <a:gradFill>
            <a:gsLst>
              <a:gs pos="100000">
                <a:srgbClr val="00B050"/>
              </a:gs>
              <a:gs pos="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4F487D4-5E25-4365-ACA4-B4CCE972AF9A}"/>
              </a:ext>
            </a:extLst>
          </p:cNvPr>
          <p:cNvSpPr/>
          <p:nvPr/>
        </p:nvSpPr>
        <p:spPr>
          <a:xfrm rot="4608599">
            <a:off x="2111556" y="4121001"/>
            <a:ext cx="1186978" cy="129906"/>
          </a:xfrm>
          <a:prstGeom prst="rect">
            <a:avLst/>
          </a:prstGeom>
          <a:gradFill>
            <a:gsLst>
              <a:gs pos="0">
                <a:srgbClr val="00B050"/>
              </a:gs>
              <a:gs pos="100000">
                <a:srgbClr val="2C09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DAC03CB-3446-4642-BE34-DEF096BC56F1}"/>
              </a:ext>
            </a:extLst>
          </p:cNvPr>
          <p:cNvSpPr/>
          <p:nvPr/>
        </p:nvSpPr>
        <p:spPr>
          <a:xfrm rot="4608599">
            <a:off x="2469155" y="5540391"/>
            <a:ext cx="1186978" cy="129906"/>
          </a:xfrm>
          <a:prstGeom prst="rect">
            <a:avLst/>
          </a:prstGeom>
          <a:gradFill>
            <a:gsLst>
              <a:gs pos="0">
                <a:srgbClr val="2C09FF"/>
              </a:gs>
              <a:gs pos="100000">
                <a:srgbClr val="8B00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42A0194-FE57-4B3A-B6DF-D223A722A61B}"/>
              </a:ext>
            </a:extLst>
          </p:cNvPr>
          <p:cNvSpPr/>
          <p:nvPr/>
        </p:nvSpPr>
        <p:spPr>
          <a:xfrm rot="4608599">
            <a:off x="1391113" y="1119819"/>
            <a:ext cx="1186978" cy="129906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51C443-7D07-47A8-9C95-7D022805384D}"/>
              </a:ext>
            </a:extLst>
          </p:cNvPr>
          <p:cNvSpPr/>
          <p:nvPr/>
        </p:nvSpPr>
        <p:spPr>
          <a:xfrm rot="340531">
            <a:off x="1612642" y="239950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EA7E14-7C7A-445C-ABE4-6967EDB70066}"/>
              </a:ext>
            </a:extLst>
          </p:cNvPr>
          <p:cNvSpPr/>
          <p:nvPr/>
        </p:nvSpPr>
        <p:spPr>
          <a:xfrm rot="340531">
            <a:off x="2676488" y="4692345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2BEA9D4-4CE8-47BB-B322-CE805A734F83}"/>
              </a:ext>
            </a:extLst>
          </p:cNvPr>
          <p:cNvSpPr/>
          <p:nvPr/>
        </p:nvSpPr>
        <p:spPr>
          <a:xfrm rot="340531">
            <a:off x="1946270" y="1680683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C6EEA2-2393-4143-A635-B715374A8AF6}"/>
              </a:ext>
            </a:extLst>
          </p:cNvPr>
          <p:cNvSpPr/>
          <p:nvPr/>
        </p:nvSpPr>
        <p:spPr>
          <a:xfrm rot="340531">
            <a:off x="2330355" y="3202734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F0C0F5-4350-4CC0-AE39-E4921720BA4E}"/>
              </a:ext>
            </a:extLst>
          </p:cNvPr>
          <p:cNvSpPr/>
          <p:nvPr/>
        </p:nvSpPr>
        <p:spPr>
          <a:xfrm>
            <a:off x="2235818" y="206963"/>
            <a:ext cx="1935145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Server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E009F3-3BDA-446F-A102-C441DDC706AC}"/>
              </a:ext>
            </a:extLst>
          </p:cNvPr>
          <p:cNvSpPr/>
          <p:nvPr/>
        </p:nvSpPr>
        <p:spPr>
          <a:xfrm>
            <a:off x="6992350" y="252358"/>
            <a:ext cx="405591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Every interaction handled on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Prerendered HTML (optional)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B909E1-6011-4777-8794-C7AD53540FAF}"/>
              </a:ext>
            </a:extLst>
          </p:cNvPr>
          <p:cNvSpPr/>
          <p:nvPr/>
        </p:nvSpPr>
        <p:spPr>
          <a:xfrm>
            <a:off x="2575932" y="1641112"/>
            <a:ext cx="2929007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WebAssembly</a:t>
            </a: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0DCF68-B49A-439A-BB6C-209C571FA18A}"/>
              </a:ext>
            </a:extLst>
          </p:cNvPr>
          <p:cNvSpPr/>
          <p:nvPr/>
        </p:nvSpPr>
        <p:spPr>
          <a:xfrm>
            <a:off x="6992350" y="1667052"/>
            <a:ext cx="40446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 with client-side execution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Loaded from web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Can work offline via Service Worker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B0A9FF-9479-439B-AEFB-69FF27AEE16C}"/>
              </a:ext>
            </a:extLst>
          </p:cNvPr>
          <p:cNvSpPr/>
          <p:nvPr/>
        </p:nvSpPr>
        <p:spPr>
          <a:xfrm>
            <a:off x="2960018" y="3193187"/>
            <a:ext cx="3631122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PWA – OS installed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BC79A1-D263-41AB-B434-0119F88D9F82}"/>
              </a:ext>
            </a:extLst>
          </p:cNvPr>
          <p:cNvSpPr/>
          <p:nvPr/>
        </p:nvSpPr>
        <p:spPr>
          <a:xfrm>
            <a:off x="6992350" y="3219127"/>
            <a:ext cx="427552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070714B-2622-4956-B850-0A273B7E4235}"/>
              </a:ext>
            </a:extLst>
          </p:cNvPr>
          <p:cNvSpPr/>
          <p:nvPr/>
        </p:nvSpPr>
        <p:spPr>
          <a:xfrm>
            <a:off x="3320982" y="4601396"/>
            <a:ext cx="1976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Hybrid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0826DE8-34E1-4366-A4D9-647F2FECF805}"/>
              </a:ext>
            </a:extLst>
          </p:cNvPr>
          <p:cNvSpPr/>
          <p:nvPr/>
        </p:nvSpPr>
        <p:spPr>
          <a:xfrm>
            <a:off x="6992350" y="4627336"/>
            <a:ext cx="486062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Native .NET renders to Electron / WebView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445F793-15D2-463E-99A8-41DD007F7786}"/>
              </a:ext>
            </a:extLst>
          </p:cNvPr>
          <p:cNvSpPr/>
          <p:nvPr/>
        </p:nvSpPr>
        <p:spPr>
          <a:xfrm>
            <a:off x="497364" y="286824"/>
            <a:ext cx="628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E3B7B8-7CAD-4C60-80EC-08295BB5374E}"/>
              </a:ext>
            </a:extLst>
          </p:cNvPr>
          <p:cNvSpPr/>
          <p:nvPr/>
        </p:nvSpPr>
        <p:spPr>
          <a:xfrm>
            <a:off x="1627922" y="5876516"/>
            <a:ext cx="10711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Desktop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+ Mobile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F4EB98D-5263-4C10-871F-ADEF84A0A123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900323" y="715672"/>
            <a:ext cx="1263163" cy="5160844"/>
          </a:xfrm>
          <a:prstGeom prst="line">
            <a:avLst/>
          </a:prstGeom>
          <a:ln w="50800">
            <a:solidFill>
              <a:srgbClr val="FFFF00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B7D2E378-A2DF-4860-94C6-73492E415872}"/>
              </a:ext>
            </a:extLst>
          </p:cNvPr>
          <p:cNvSpPr/>
          <p:nvPr/>
        </p:nvSpPr>
        <p:spPr>
          <a:xfrm rot="340531">
            <a:off x="3004147" y="6010296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49B9E6C-5427-442E-B715-6C268436D86F}"/>
              </a:ext>
            </a:extLst>
          </p:cNvPr>
          <p:cNvSpPr/>
          <p:nvPr/>
        </p:nvSpPr>
        <p:spPr>
          <a:xfrm>
            <a:off x="3568939" y="5891415"/>
            <a:ext cx="19319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Native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0004BF5-6C5A-48C9-A859-FA56031D8027}"/>
              </a:ext>
            </a:extLst>
          </p:cNvPr>
          <p:cNvSpPr/>
          <p:nvPr/>
        </p:nvSpPr>
        <p:spPr>
          <a:xfrm>
            <a:off x="6992350" y="5891415"/>
            <a:ext cx="35766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Same programming model, but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rendering non-HTML UI</a:t>
            </a:r>
          </a:p>
        </p:txBody>
      </p:sp>
    </p:spTree>
    <p:extLst>
      <p:ext uri="{BB962C8B-B14F-4D97-AF65-F5344CB8AC3E}">
        <p14:creationId xmlns:p14="http://schemas.microsoft.com/office/powerpoint/2010/main" val="10117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9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400"/>
                            </p:stCondLst>
                            <p:childTnLst>
                              <p:par>
                                <p:cTn id="4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1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600"/>
                            </p:stCondLst>
                            <p:childTnLst>
                              <p:par>
                                <p:cTn id="5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3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7" grpId="0" animBg="1"/>
      <p:bldP spid="58" grpId="0" animBg="1"/>
      <p:bldP spid="54" grpId="0" animBg="1"/>
      <p:bldP spid="7" grpId="0" animBg="1"/>
      <p:bldP spid="8" grpId="0" animBg="1"/>
      <p:bldP spid="10" grpId="0" animBg="1"/>
      <p:bldP spid="11" grpId="0" animBg="1"/>
      <p:bldP spid="12" grpId="0"/>
      <p:bldP spid="14" grpId="0"/>
      <p:bldP spid="16" grpId="0"/>
      <p:bldP spid="17" grpId="0"/>
      <p:bldP spid="22" grpId="0"/>
      <p:bldP spid="23" grpId="0"/>
      <p:bldP spid="25" grpId="0"/>
      <p:bldP spid="26" grpId="0"/>
      <p:bldP spid="41" grpId="0" animBg="1"/>
      <p:bldP spid="46" grpId="0"/>
      <p:bldP spid="4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024A97-C75B-4A9B-9BC1-737A3197FC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965" y="1466219"/>
            <a:ext cx="11072677" cy="3925562"/>
          </a:xfrm>
        </p:spPr>
        <p:txBody>
          <a:bodyPr/>
          <a:lstStyle/>
          <a:p>
            <a:r>
              <a:rPr lang="en-US" dirty="0"/>
              <a:t>2020 </a:t>
            </a:r>
            <a:r>
              <a:rPr lang="en-US" altLang="zh-CN" dirty="0"/>
              <a:t>5.19 </a:t>
            </a:r>
            <a:r>
              <a:rPr lang="zh-CN" altLang="en-US" dirty="0"/>
              <a:t>正式发布</a:t>
            </a:r>
            <a:endParaRPr lang="en-US" dirty="0"/>
          </a:p>
          <a:p>
            <a:r>
              <a:rPr lang="zh-CN" altLang="en-US" dirty="0"/>
              <a:t>初始版本基于</a:t>
            </a:r>
            <a:r>
              <a:rPr lang="en-US" dirty="0"/>
              <a:t>.NET Core 3.1</a:t>
            </a:r>
          </a:p>
          <a:p>
            <a:r>
              <a:rPr lang="zh-CN" altLang="en-US" dirty="0"/>
              <a:t>模板会在 </a:t>
            </a:r>
            <a:r>
              <a:rPr lang="en-US" dirty="0"/>
              <a:t>.NET Core 3.1 SDK </a:t>
            </a:r>
            <a:r>
              <a:rPr lang="zh-CN" altLang="en-US" dirty="0"/>
              <a:t>更新里面包含</a:t>
            </a:r>
            <a:endParaRPr lang="en-US" dirty="0"/>
          </a:p>
          <a:p>
            <a:r>
              <a:rPr lang="zh-CN" altLang="en-US" dirty="0"/>
              <a:t>这是属于当前版本</a:t>
            </a:r>
            <a:r>
              <a:rPr lang="en-US" dirty="0"/>
              <a:t>, </a:t>
            </a:r>
            <a:r>
              <a:rPr lang="zh-CN" altLang="en-US" dirty="0"/>
              <a:t>不是长期支持版本</a:t>
            </a:r>
            <a:endParaRPr lang="en-US" dirty="0"/>
          </a:p>
          <a:p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en-US" dirty="0" err="1"/>
              <a:t>WebAssembly</a:t>
            </a:r>
            <a:r>
              <a:rPr lang="en-US" dirty="0"/>
              <a:t> </a:t>
            </a:r>
            <a:r>
              <a:rPr lang="zh-CN" altLang="en-US" dirty="0"/>
              <a:t>已经进入</a:t>
            </a:r>
            <a:r>
              <a:rPr lang="en-US" dirty="0"/>
              <a:t>.NET 5 </a:t>
            </a:r>
            <a:r>
              <a:rPr lang="zh-CN" altLang="en-US" dirty="0"/>
              <a:t>并将随</a:t>
            </a:r>
            <a:r>
              <a:rPr lang="en-US" altLang="zh-CN" dirty="0"/>
              <a:t>.NET 5</a:t>
            </a:r>
            <a:r>
              <a:rPr lang="zh-CN" altLang="en-US" dirty="0"/>
              <a:t>的版本发布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394CDF-2DB0-47A7-A814-D7BC51772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65" y="289512"/>
            <a:ext cx="11655840" cy="899665"/>
          </a:xfrm>
        </p:spPr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en-US" dirty="0" err="1"/>
              <a:t>WebAssembly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851077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27C476-923D-432B-BF1E-A2B512A797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721374"/>
          </a:xfrm>
        </p:spPr>
        <p:txBody>
          <a:bodyPr/>
          <a:lstStyle/>
          <a:p>
            <a:r>
              <a:rPr lang="en-US" sz="3600"/>
              <a:t>.NET Standard 2.1</a:t>
            </a:r>
          </a:p>
          <a:p>
            <a:r>
              <a:rPr lang="en-US" sz="3600" err="1"/>
              <a:t>WebSockets</a:t>
            </a:r>
            <a:r>
              <a:rPr lang="en-US" sz="3600"/>
              <a:t> + .NET </a:t>
            </a:r>
            <a:r>
              <a:rPr lang="en-US" sz="3600" err="1"/>
              <a:t>SignalR</a:t>
            </a:r>
            <a:r>
              <a:rPr lang="en-US" sz="3600"/>
              <a:t> client</a:t>
            </a:r>
          </a:p>
          <a:p>
            <a:r>
              <a:rPr lang="en-US" sz="3600"/>
              <a:t>Debugging (browser dev tools &amp; Visual Studio)</a:t>
            </a:r>
          </a:p>
          <a:p>
            <a:r>
              <a:rPr lang="en-US" sz="3600"/>
              <a:t>Auto-rebuild</a:t>
            </a:r>
          </a:p>
          <a:p>
            <a:r>
              <a:rPr lang="en-US" sz="3600"/>
              <a:t>IL trimming</a:t>
            </a:r>
          </a:p>
          <a:p>
            <a:r>
              <a:rPr lang="en-US" sz="3600" err="1"/>
              <a:t>Brotli</a:t>
            </a:r>
            <a:r>
              <a:rPr lang="en-US" sz="3600"/>
              <a:t> compression</a:t>
            </a:r>
          </a:p>
          <a:p>
            <a:r>
              <a:rPr lang="en-US" sz="3600"/>
              <a:t>Static web assets integration</a:t>
            </a:r>
          </a:p>
          <a:p>
            <a:r>
              <a:rPr lang="en-US" sz="3600"/>
              <a:t>Authentication options</a:t>
            </a:r>
          </a:p>
          <a:p>
            <a:r>
              <a:rPr lang="en-US" sz="3600"/>
              <a:t>Localization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F5D3B1-D595-4AB3-8336-A2808E62C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en-US" dirty="0" err="1"/>
              <a:t>WebAssembly</a:t>
            </a:r>
            <a:r>
              <a:rPr lang="en-US" dirty="0"/>
              <a:t> </a:t>
            </a:r>
            <a:r>
              <a:rPr lang="zh-CN" altLang="en-US" dirty="0"/>
              <a:t>特性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677042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CD127A-6DEB-4ADA-BC43-4C448ABCF9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249864"/>
          </a:xfrm>
        </p:spPr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+ Electron</a:t>
            </a:r>
          </a:p>
          <a:p>
            <a:pPr lvl="1"/>
            <a:r>
              <a:rPr lang="en-US" dirty="0">
                <a:hlinkClick r:id="rId2"/>
              </a:rPr>
              <a:t>https://aka.ms/blazorelectron</a:t>
            </a:r>
            <a:endParaRPr lang="en-US" dirty="0"/>
          </a:p>
          <a:p>
            <a:r>
              <a:rPr lang="en-US" dirty="0" err="1"/>
              <a:t>Blazor</a:t>
            </a:r>
            <a:r>
              <a:rPr lang="en-US" dirty="0"/>
              <a:t> + </a:t>
            </a:r>
            <a:r>
              <a:rPr lang="en-US" dirty="0" err="1"/>
              <a:t>WebWindow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https://aka.ms/webwindow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zh-CN" altLang="en-US" dirty="0"/>
              <a:t>探索</a:t>
            </a:r>
            <a:r>
              <a:rPr lang="en-US" dirty="0"/>
              <a:t> </a:t>
            </a:r>
            <a:r>
              <a:rPr lang="en-US" dirty="0" err="1"/>
              <a:t>Blazor</a:t>
            </a:r>
            <a:r>
              <a:rPr lang="en-US" dirty="0"/>
              <a:t> Hybrid </a:t>
            </a:r>
            <a:r>
              <a:rPr lang="zh-CN" altLang="en-US" dirty="0"/>
              <a:t>场景也是</a:t>
            </a:r>
            <a:r>
              <a:rPr lang="en-US" dirty="0"/>
              <a:t>.NET 5</a:t>
            </a:r>
            <a:r>
              <a:rPr lang="zh-CN" altLang="en-US" dirty="0"/>
              <a:t>的一个主题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FD6CD5-593B-406C-A1B7-FB7FF483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Hybrid </a:t>
            </a:r>
            <a:r>
              <a:rPr lang="zh-CN" altLang="en-US" dirty="0"/>
              <a:t>实验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252166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EFE669A9-03CA-4290-B0F3-1A0C53FA999A}"/>
              </a:ext>
            </a:extLst>
          </p:cNvPr>
          <p:cNvSpPr txBox="1">
            <a:spLocks/>
          </p:cNvSpPr>
          <p:nvPr/>
        </p:nvSpPr>
        <p:spPr>
          <a:xfrm>
            <a:off x="1843258" y="2019844"/>
            <a:ext cx="7566661" cy="4985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1" u="none" strike="noStrike" kern="1200" cap="none" spc="-50" normalizeH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Experimental</a:t>
            </a:r>
            <a:r>
              <a:rPr kumimoji="0" lang="en-US" sz="3600" b="0" i="0" u="none" strike="noStrike" kern="1200" cap="none" spc="-50" normalizeH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 Mobile </a:t>
            </a:r>
            <a:r>
              <a:rPr kumimoji="0" lang="en-US" sz="3600" b="0" i="0" u="none" strike="noStrike" kern="1200" cap="none" spc="-50" normalizeH="0" noProof="0" err="1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Blazor</a:t>
            </a:r>
            <a:r>
              <a:rPr kumimoji="0" lang="en-US" sz="3600" b="0" i="0" u="none" strike="noStrike" kern="1200" cap="none" spc="-50" normalizeH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 Bindings</a:t>
            </a:r>
            <a:endParaRPr kumimoji="0" lang="en-US" sz="3600" b="0" i="0" u="none" strike="noStrike" kern="1200" cap="none" spc="-50" normalizeH="0" baseline="0" noProof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bold"/>
              <a:ea typeface="+mn-ea"/>
              <a:cs typeface="Segoe UI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9BFADEA-C845-4610-B907-8074EB07AD75}"/>
              </a:ext>
            </a:extLst>
          </p:cNvPr>
          <p:cNvSpPr/>
          <p:nvPr/>
        </p:nvSpPr>
        <p:spPr bwMode="auto">
          <a:xfrm>
            <a:off x="1843258" y="1354197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ANNOUNCING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04E88B34-65A6-44E5-B521-CD04C0B303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786"/>
          <a:stretch/>
        </p:blipFill>
        <p:spPr>
          <a:xfrm>
            <a:off x="8089253" y="3252214"/>
            <a:ext cx="3276000" cy="4815281"/>
          </a:xfrm>
          <a:prstGeom prst="rect">
            <a:avLst/>
          </a:prstGeom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37EFBEA-A3AF-49CE-B72E-4050A57C99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0495" y="4444920"/>
            <a:ext cx="2144632" cy="21446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F55551-FDCB-4042-8FB1-E039D40A037A}"/>
              </a:ext>
            </a:extLst>
          </p:cNvPr>
          <p:cNvSpPr txBox="1"/>
          <p:nvPr/>
        </p:nvSpPr>
        <p:spPr>
          <a:xfrm>
            <a:off x="1715858" y="5659855"/>
            <a:ext cx="8031715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aka.ms/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mobileblazorbindings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D5654EE8-8C67-4B8E-86C2-53D3E6832CA3}"/>
              </a:ext>
            </a:extLst>
          </p:cNvPr>
          <p:cNvSpPr txBox="1">
            <a:spLocks/>
          </p:cNvSpPr>
          <p:nvPr/>
        </p:nvSpPr>
        <p:spPr>
          <a:xfrm>
            <a:off x="1843258" y="2873431"/>
            <a:ext cx="7883995" cy="329320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Build native mobile apps </a:t>
            </a:r>
            <a:r>
              <a:rPr kumimoji="0" lang="en-US" sz="2000" b="0" i="1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with Blazor</a:t>
            </a:r>
          </a:p>
          <a:p>
            <a:pPr>
              <a:lnSpc>
                <a:spcPct val="90000"/>
              </a:lnSpc>
              <a:spcBef>
                <a:spcPts val="1200"/>
              </a:spcBef>
              <a:buSzPct val="90000"/>
              <a:defRPr/>
            </a:pPr>
            <a:r>
              <a:rPr lang="en-US" sz="2000" spc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"/>
              </a:rPr>
              <a:t>Use your familiar web skills: Razor, C#, CSS</a:t>
            </a:r>
          </a:p>
          <a:p>
            <a:pPr>
              <a:lnSpc>
                <a:spcPct val="90000"/>
              </a:lnSpc>
              <a:spcBef>
                <a:spcPts val="1200"/>
              </a:spcBef>
              <a:buSzPct val="90000"/>
              <a:defRPr/>
            </a:pPr>
            <a:r>
              <a:rPr lang="en-US" sz="2000" spc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"/>
              </a:rPr>
              <a:t>Rich set of native mobile components</a:t>
            </a:r>
            <a:endParaRPr lang="en-US" sz="2000" b="0" u="none" strike="noStrike" kern="1200" cap="none" spc="0" normalizeH="0" baseline="0" noProof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SzPct val="90000"/>
              <a:defRPr/>
            </a:pPr>
            <a:r>
              <a:rPr lang="en-US" sz="2000" spc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"/>
              </a:rPr>
              <a:t>100% access to native APIs: GPS, Media, &amp; more</a:t>
            </a:r>
            <a:endParaRPr lang="en-US" sz="2000" b="0" i="0" u="none" strike="noStrike" kern="1200" cap="none" spc="0" normalizeH="0" baseline="0" noProof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cs typeface="Segoe UI" pitchFamily="34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SzPct val="90000"/>
              <a:defRPr/>
            </a:pPr>
            <a:r>
              <a:rPr lang="en-US" sz="2000" spc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"/>
              </a:rPr>
              <a:t>Use existing ecosystem of NuGet libraries for mobile</a:t>
            </a:r>
          </a:p>
          <a:p>
            <a:pPr>
              <a:lnSpc>
                <a:spcPct val="90000"/>
              </a:lnSpc>
              <a:spcBef>
                <a:spcPts val="1200"/>
              </a:spcBef>
              <a:buSzPct val="90000"/>
              <a:defRPr/>
            </a:pPr>
            <a:r>
              <a:rPr lang="en-US" sz="2000" spc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"/>
              </a:rPr>
              <a:t>All in .NET</a:t>
            </a:r>
            <a:endParaRPr lang="en-US" sz="2000" spc="0"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SzPct val="90000"/>
              <a:defRPr/>
            </a:pPr>
            <a:endParaRPr lang="en-US" sz="2000" spc="0"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SzPct val="90000"/>
              <a:defRPr/>
            </a:pPr>
            <a:endParaRPr lang="en-US" sz="2000" spc="0"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1497465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33333E-6 -2.59259E-6 L -3.33333E-6 0.03843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4.16667E-6 1.11111E-6 L -4.16667E-6 0.03842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animBg="1"/>
      <p:bldP spid="3" grpId="1" animBg="1"/>
      <p:bldP spid="9" grpId="0"/>
      <p:bldP spid="10" grpId="0"/>
      <p:bldP spid="10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173141-AABB-48D7-AC77-E2A4E5031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.NET Schedule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A0CB52B-62B2-44B0-B8F1-EC302FC2F67A}"/>
              </a:ext>
            </a:extLst>
          </p:cNvPr>
          <p:cNvCxnSpPr>
            <a:cxnSpLocks/>
          </p:cNvCxnSpPr>
          <p:nvPr/>
        </p:nvCxnSpPr>
        <p:spPr>
          <a:xfrm flipV="1">
            <a:off x="489098" y="1902292"/>
            <a:ext cx="11398102" cy="925"/>
          </a:xfrm>
          <a:prstGeom prst="straightConnector1">
            <a:avLst/>
          </a:prstGeom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C193663B-974C-48A6-BC5E-BFD0B8F0F387}"/>
              </a:ext>
            </a:extLst>
          </p:cNvPr>
          <p:cNvSpPr/>
          <p:nvPr/>
        </p:nvSpPr>
        <p:spPr>
          <a:xfrm>
            <a:off x="1528557" y="1670635"/>
            <a:ext cx="423097" cy="438108"/>
          </a:xfrm>
          <a:prstGeom prst="ellipse">
            <a:avLst/>
          </a:prstGeom>
          <a:solidFill>
            <a:schemeClr val="accent1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2895504-1D26-46FE-BC67-4AA8B10E96F7}"/>
              </a:ext>
            </a:extLst>
          </p:cNvPr>
          <p:cNvSpPr/>
          <p:nvPr/>
        </p:nvSpPr>
        <p:spPr>
          <a:xfrm>
            <a:off x="3214246" y="1659800"/>
            <a:ext cx="423097" cy="438108"/>
          </a:xfrm>
          <a:prstGeom prst="ellipse">
            <a:avLst/>
          </a:prstGeom>
          <a:solidFill>
            <a:srgbClr val="512BD4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FDEB7E-D543-49AF-A286-FBBFA962C324}"/>
              </a:ext>
            </a:extLst>
          </p:cNvPr>
          <p:cNvSpPr/>
          <p:nvPr/>
        </p:nvSpPr>
        <p:spPr>
          <a:xfrm>
            <a:off x="6578532" y="1667740"/>
            <a:ext cx="423097" cy="438108"/>
          </a:xfrm>
          <a:prstGeom prst="ellipse">
            <a:avLst/>
          </a:prstGeom>
          <a:solidFill>
            <a:srgbClr val="512BD4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A9370FF-02D7-4693-B30C-28D4374B1BA0}"/>
              </a:ext>
            </a:extLst>
          </p:cNvPr>
          <p:cNvSpPr/>
          <p:nvPr/>
        </p:nvSpPr>
        <p:spPr>
          <a:xfrm>
            <a:off x="4892842" y="1683238"/>
            <a:ext cx="423097" cy="438108"/>
          </a:xfrm>
          <a:prstGeom prst="ellipse">
            <a:avLst/>
          </a:prstGeom>
          <a:solidFill>
            <a:schemeClr val="accent1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98FE434-4AC1-4299-861A-0EADD968AFB8}"/>
              </a:ext>
            </a:extLst>
          </p:cNvPr>
          <p:cNvSpPr/>
          <p:nvPr/>
        </p:nvSpPr>
        <p:spPr>
          <a:xfrm>
            <a:off x="8261359" y="1667740"/>
            <a:ext cx="423097" cy="438108"/>
          </a:xfrm>
          <a:prstGeom prst="ellipse">
            <a:avLst/>
          </a:prstGeom>
          <a:solidFill>
            <a:schemeClr val="accent1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1913FE-2E57-4F76-8393-4212E338E89C}"/>
              </a:ext>
            </a:extLst>
          </p:cNvPr>
          <p:cNvSpPr txBox="1"/>
          <p:nvPr/>
        </p:nvSpPr>
        <p:spPr>
          <a:xfrm>
            <a:off x="1001628" y="2870586"/>
            <a:ext cx="1478812" cy="1108147"/>
          </a:xfrm>
          <a:prstGeom prst="rect">
            <a:avLst/>
          </a:prstGeom>
          <a:noFill/>
        </p:spPr>
        <p:txBody>
          <a:bodyPr wrap="square" lIns="179161" tIns="143331" rIns="89606" bIns="143331" rtlCol="0" anchor="t">
            <a:spAutoFit/>
          </a:bodyPr>
          <a:lstStyle/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Sept 2019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 Core 3.0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AD910AD-BAF8-4702-A600-19B8C0BDE2D6}"/>
              </a:ext>
            </a:extLst>
          </p:cNvPr>
          <p:cNvCxnSpPr>
            <a:cxnSpLocks/>
            <a:stCxn id="6" idx="4"/>
            <a:endCxn id="13" idx="0"/>
          </p:cNvCxnSpPr>
          <p:nvPr/>
        </p:nvCxnSpPr>
        <p:spPr>
          <a:xfrm>
            <a:off x="1740106" y="2108743"/>
            <a:ext cx="928" cy="761843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B0B96E8-AFE9-464F-AFC2-8DEAE2E88F8D}"/>
              </a:ext>
            </a:extLst>
          </p:cNvPr>
          <p:cNvSpPr txBox="1"/>
          <p:nvPr/>
        </p:nvSpPr>
        <p:spPr>
          <a:xfrm>
            <a:off x="2684455" y="2864320"/>
            <a:ext cx="1478812" cy="1108147"/>
          </a:xfrm>
          <a:prstGeom prst="rect">
            <a:avLst/>
          </a:prstGeom>
          <a:noFill/>
        </p:spPr>
        <p:txBody>
          <a:bodyPr wrap="square" lIns="179161" tIns="143331" rIns="89606" bIns="143331" rtlCol="0" anchor="t">
            <a:spAutoFit/>
          </a:bodyPr>
          <a:lstStyle/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Nov 2019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 Core 3.1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LTS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DA02A97-9746-4479-9E0C-14ACB856DB56}"/>
              </a:ext>
            </a:extLst>
          </p:cNvPr>
          <p:cNvCxnSpPr>
            <a:cxnSpLocks/>
            <a:stCxn id="7" idx="4"/>
            <a:endCxn id="15" idx="0"/>
          </p:cNvCxnSpPr>
          <p:nvPr/>
        </p:nvCxnSpPr>
        <p:spPr>
          <a:xfrm flipH="1">
            <a:off x="3423861" y="2097908"/>
            <a:ext cx="1934" cy="766412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74C711B2-7F79-4E3E-925B-3A3D3514C277}"/>
              </a:ext>
            </a:extLst>
          </p:cNvPr>
          <p:cNvSpPr/>
          <p:nvPr/>
        </p:nvSpPr>
        <p:spPr>
          <a:xfrm>
            <a:off x="9942818" y="1683238"/>
            <a:ext cx="423097" cy="438108"/>
          </a:xfrm>
          <a:prstGeom prst="ellipse">
            <a:avLst/>
          </a:prstGeom>
          <a:solidFill>
            <a:srgbClr val="512BD4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E86EAC8-FA42-4B85-977C-BD1DEBC17DD6}"/>
              </a:ext>
            </a:extLst>
          </p:cNvPr>
          <p:cNvSpPr txBox="1"/>
          <p:nvPr/>
        </p:nvSpPr>
        <p:spPr>
          <a:xfrm>
            <a:off x="4364984" y="2864319"/>
            <a:ext cx="1478812" cy="1108147"/>
          </a:xfrm>
          <a:prstGeom prst="rect">
            <a:avLst/>
          </a:prstGeom>
          <a:noFill/>
        </p:spPr>
        <p:txBody>
          <a:bodyPr wrap="square" lIns="179161" tIns="143331" rIns="89606" bIns="143331" rtlCol="0" anchor="t">
            <a:spAutoFit/>
          </a:bodyPr>
          <a:lstStyle/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Nov 2020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 5.0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20309C1-E35A-4C6A-AF68-E388182BED60}"/>
              </a:ext>
            </a:extLst>
          </p:cNvPr>
          <p:cNvCxnSpPr>
            <a:cxnSpLocks/>
            <a:stCxn id="9" idx="4"/>
            <a:endCxn id="30" idx="0"/>
          </p:cNvCxnSpPr>
          <p:nvPr/>
        </p:nvCxnSpPr>
        <p:spPr>
          <a:xfrm flipH="1">
            <a:off x="5104390" y="2121346"/>
            <a:ext cx="1" cy="742973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6DC9229-80F3-4B1F-9616-7D5F69D69E29}"/>
              </a:ext>
            </a:extLst>
          </p:cNvPr>
          <p:cNvSpPr txBox="1"/>
          <p:nvPr/>
        </p:nvSpPr>
        <p:spPr>
          <a:xfrm>
            <a:off x="6045513" y="2864319"/>
            <a:ext cx="1478812" cy="1108147"/>
          </a:xfrm>
          <a:prstGeom prst="rect">
            <a:avLst/>
          </a:prstGeom>
          <a:noFill/>
        </p:spPr>
        <p:txBody>
          <a:bodyPr wrap="square" lIns="179161" tIns="143331" rIns="89606" bIns="143331" rtlCol="0" anchor="t">
            <a:spAutoFit/>
          </a:bodyPr>
          <a:lstStyle/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Nov 2021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 6.0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LTS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03D1A2D-D20C-450D-AF65-BB54DF202361}"/>
              </a:ext>
            </a:extLst>
          </p:cNvPr>
          <p:cNvCxnSpPr>
            <a:cxnSpLocks/>
            <a:stCxn id="8" idx="4"/>
            <a:endCxn id="37" idx="0"/>
          </p:cNvCxnSpPr>
          <p:nvPr/>
        </p:nvCxnSpPr>
        <p:spPr>
          <a:xfrm flipH="1">
            <a:off x="6784919" y="2105848"/>
            <a:ext cx="5162" cy="758471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1E5FF5E-B26E-4C81-AB70-EF21C8CDFBC2}"/>
              </a:ext>
            </a:extLst>
          </p:cNvPr>
          <p:cNvSpPr txBox="1"/>
          <p:nvPr/>
        </p:nvSpPr>
        <p:spPr>
          <a:xfrm>
            <a:off x="7732818" y="2873028"/>
            <a:ext cx="1478812" cy="1108147"/>
          </a:xfrm>
          <a:prstGeom prst="rect">
            <a:avLst/>
          </a:prstGeom>
          <a:noFill/>
        </p:spPr>
        <p:txBody>
          <a:bodyPr wrap="square" lIns="179161" tIns="143331" rIns="89606" bIns="143331" rtlCol="0" anchor="t">
            <a:spAutoFit/>
          </a:bodyPr>
          <a:lstStyle/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Nov 2022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 7.0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E1932D2-0037-4AC9-9E88-F20364BA0FFB}"/>
              </a:ext>
            </a:extLst>
          </p:cNvPr>
          <p:cNvCxnSpPr>
            <a:cxnSpLocks/>
            <a:stCxn id="10" idx="4"/>
            <a:endCxn id="41" idx="0"/>
          </p:cNvCxnSpPr>
          <p:nvPr/>
        </p:nvCxnSpPr>
        <p:spPr>
          <a:xfrm flipH="1">
            <a:off x="8472224" y="2105848"/>
            <a:ext cx="684" cy="767180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7493468-D54C-4E85-A0F1-07B5758996B1}"/>
              </a:ext>
            </a:extLst>
          </p:cNvPr>
          <p:cNvSpPr txBox="1"/>
          <p:nvPr/>
        </p:nvSpPr>
        <p:spPr>
          <a:xfrm>
            <a:off x="9420123" y="2864319"/>
            <a:ext cx="1478812" cy="1108147"/>
          </a:xfrm>
          <a:prstGeom prst="rect">
            <a:avLst/>
          </a:prstGeom>
          <a:noFill/>
        </p:spPr>
        <p:txBody>
          <a:bodyPr wrap="square" lIns="179161" tIns="143331" rIns="89606" bIns="143331" rtlCol="0" anchor="t">
            <a:spAutoFit/>
          </a:bodyPr>
          <a:lstStyle/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Nov 2023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 8.0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LTS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3FFA1D2-986C-46C7-B842-D5FBA0BCEDBC}"/>
              </a:ext>
            </a:extLst>
          </p:cNvPr>
          <p:cNvCxnSpPr>
            <a:cxnSpLocks/>
            <a:stCxn id="28" idx="4"/>
            <a:endCxn id="44" idx="0"/>
          </p:cNvCxnSpPr>
          <p:nvPr/>
        </p:nvCxnSpPr>
        <p:spPr>
          <a:xfrm>
            <a:off x="10154367" y="2121346"/>
            <a:ext cx="5162" cy="742973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D89459B0-2B1B-4887-8AE0-E9E3B499DC40}"/>
              </a:ext>
            </a:extLst>
          </p:cNvPr>
          <p:cNvSpPr txBox="1">
            <a:spLocks/>
          </p:cNvSpPr>
          <p:nvPr/>
        </p:nvSpPr>
        <p:spPr>
          <a:xfrm>
            <a:off x="428335" y="4065656"/>
            <a:ext cx="11018838" cy="246836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sz="2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.NET Core 3.0 released at .NET Conf in September</a:t>
            </a:r>
          </a:p>
          <a:p>
            <a:pPr lvl="0">
              <a:defRPr/>
            </a:pPr>
            <a:r>
              <a:rPr lang="en-US" sz="2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.NET Core 3.1 = Long Term Support (LTS)</a:t>
            </a:r>
          </a:p>
          <a:p>
            <a:pPr marL="336145" marR="0" lvl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.NET 5.0 release in November 2020</a:t>
            </a:r>
          </a:p>
          <a:p>
            <a:pPr marL="336145" marR="0" lvl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Major releases every year, LTS for even numbered releases</a:t>
            </a:r>
          </a:p>
          <a:p>
            <a:pPr marL="336145" marR="0" lvl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Predictable schedule, minor releases if needed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AF16DE5-A3D8-4BB6-9DFA-D74D95F095E1}"/>
              </a:ext>
            </a:extLst>
          </p:cNvPr>
          <p:cNvGrpSpPr/>
          <p:nvPr/>
        </p:nvGrpSpPr>
        <p:grpSpPr>
          <a:xfrm>
            <a:off x="3960555" y="1496937"/>
            <a:ext cx="682676" cy="682676"/>
            <a:chOff x="4630521" y="6103352"/>
            <a:chExt cx="682676" cy="682676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AC1415B7-A14E-4396-AB67-232757EBB483}"/>
                </a:ext>
              </a:extLst>
            </p:cNvPr>
            <p:cNvSpPr/>
            <p:nvPr/>
          </p:nvSpPr>
          <p:spPr bwMode="auto">
            <a:xfrm>
              <a:off x="4659782" y="6254973"/>
              <a:ext cx="480582" cy="487165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44D5767-0063-41EE-9463-8E8E484EB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30521" y="6103352"/>
              <a:ext cx="682676" cy="682676"/>
            </a:xfrm>
            <a:prstGeom prst="rect">
              <a:avLst/>
            </a:prstGeom>
          </p:spPr>
        </p:pic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912D5B4F-EFCA-448D-BC49-372721B5BB5D}"/>
              </a:ext>
            </a:extLst>
          </p:cNvPr>
          <p:cNvSpPr txBox="1"/>
          <p:nvPr/>
        </p:nvSpPr>
        <p:spPr>
          <a:xfrm>
            <a:off x="3388693" y="2051217"/>
            <a:ext cx="1682827" cy="1031203"/>
          </a:xfrm>
          <a:prstGeom prst="rect">
            <a:avLst/>
          </a:prstGeom>
          <a:noFill/>
        </p:spPr>
        <p:txBody>
          <a:bodyPr wrap="square" lIns="179161" tIns="143331" rIns="89606" bIns="143331" rtlCol="0" anchor="t">
            <a:spAutoFit/>
          </a:bodyPr>
          <a:lstStyle/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May 2020</a:t>
            </a:r>
          </a:p>
          <a:p>
            <a:pPr marL="0" marR="0" lvl="0" indent="0" algn="ctr" defTabSz="91395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lang="en-US" sz="1600" b="1" i="1" err="1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Blazor</a:t>
            </a:r>
            <a:r>
              <a:rPr lang="en-US" sz="1600" b="1" i="1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1" i="1" err="1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WebAssembly</a:t>
            </a:r>
            <a:endParaRPr kumimoji="0" lang="en-US" sz="1600" b="1" i="1" u="none" strike="noStrike" kern="1200" cap="none" spc="0" normalizeH="0" baseline="0" noProof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4328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000"/>
                            </p:stCondLst>
                            <p:childTnLst>
                              <p:par>
                                <p:cTn id="8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40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30" grpId="0"/>
      <p:bldP spid="37" grpId="0"/>
      <p:bldP spid="41" grpId="0"/>
      <p:bldP spid="44" grpId="0"/>
      <p:bldP spid="27" grpId="0" uiExpand="1" build="p"/>
      <p:bldP spid="4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013507FF-5A5E-4FC5-BB73-49AED91A6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392" y="5149264"/>
            <a:ext cx="1085850" cy="1419225"/>
          </a:xfrm>
          <a:prstGeom prst="rect">
            <a:avLst/>
          </a:prstGeom>
        </p:spPr>
      </p:pic>
      <p:sp>
        <p:nvSpPr>
          <p:cNvPr id="33" name="Title 32">
            <a:extLst>
              <a:ext uri="{FF2B5EF4-FFF2-40B4-BE49-F238E27FC236}">
                <a16:creationId xmlns:a16="http://schemas.microsoft.com/office/drawing/2014/main" id="{82AA190C-23F7-42EB-A377-9D58CA2D0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前端发展历程</a:t>
            </a:r>
            <a:endParaRPr lang="en-US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3C530BF-8E3B-4E75-8D3A-D663A0BFC898}"/>
              </a:ext>
            </a:extLst>
          </p:cNvPr>
          <p:cNvCxnSpPr>
            <a:cxnSpLocks/>
          </p:cNvCxnSpPr>
          <p:nvPr/>
        </p:nvCxnSpPr>
        <p:spPr>
          <a:xfrm flipV="1">
            <a:off x="1895317" y="1862217"/>
            <a:ext cx="10296683" cy="4835447"/>
          </a:xfrm>
          <a:prstGeom prst="line">
            <a:avLst/>
          </a:prstGeom>
          <a:ln w="47625">
            <a:solidFill>
              <a:schemeClr val="tx1"/>
            </a:solidFill>
            <a:headEnd type="none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8CF0FAE7-DA80-4FA8-A0B8-A591487D8D6D}"/>
              </a:ext>
            </a:extLst>
          </p:cNvPr>
          <p:cNvSpPr txBox="1"/>
          <p:nvPr/>
        </p:nvSpPr>
        <p:spPr>
          <a:xfrm>
            <a:off x="736441" y="5975147"/>
            <a:ext cx="3571063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结构</a:t>
            </a:r>
            <a:r>
              <a:rPr lang="en-US" altLang="zh-CN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+</a:t>
            </a:r>
            <a:r>
              <a:rPr lang="zh-CN" alt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样式</a:t>
            </a:r>
            <a:r>
              <a:rPr lang="en-US" altLang="zh-CN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+</a:t>
            </a:r>
            <a:r>
              <a:rPr lang="zh-CN" alt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行为分离</a:t>
            </a:r>
            <a:endParaRPr lang="en-US" altLang="zh-CN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altLang="zh-CN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2003</a:t>
            </a:r>
            <a:r>
              <a:rPr lang="zh-CN" alt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年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6C428FED-FCDF-4C2D-AAED-DA701CE6B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4210" y="3631631"/>
            <a:ext cx="1085850" cy="2028825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F399E63B-CC71-47FD-96AC-AF2795064C71}"/>
              </a:ext>
            </a:extLst>
          </p:cNvPr>
          <p:cNvSpPr txBox="1"/>
          <p:nvPr/>
        </p:nvSpPr>
        <p:spPr>
          <a:xfrm>
            <a:off x="3235772" y="5149264"/>
            <a:ext cx="2215991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工程化的开启</a:t>
            </a:r>
            <a:endParaRPr lang="en-US" altLang="zh-CN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altLang="zh-CN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2008</a:t>
            </a:r>
            <a:endParaRPr lang="zh-CN" alt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01B45DA9-8E4F-4D90-A2D3-F609079A9D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6987" y="2616074"/>
            <a:ext cx="1219200" cy="2143125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5AF1184A-FFB9-41A7-884A-D9303207B9E2}"/>
              </a:ext>
            </a:extLst>
          </p:cNvPr>
          <p:cNvSpPr txBox="1"/>
          <p:nvPr/>
        </p:nvSpPr>
        <p:spPr>
          <a:xfrm>
            <a:off x="4806930" y="4349856"/>
            <a:ext cx="1908215" cy="1446550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前后端分离</a:t>
            </a:r>
            <a:endParaRPr lang="en-US" altLang="zh-CN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全栈的演进</a:t>
            </a:r>
            <a:endParaRPr lang="en-US" altLang="zh-CN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altLang="zh-CN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2013</a:t>
            </a:r>
            <a:endParaRPr lang="zh-CN" alt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36E14C2B-A417-497A-9131-641D30E057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2576" y="1657591"/>
            <a:ext cx="1066800" cy="2524125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FF06F6A9-FA94-4C45-BD2B-E7F494BAFDA4}"/>
              </a:ext>
            </a:extLst>
          </p:cNvPr>
          <p:cNvSpPr txBox="1"/>
          <p:nvPr/>
        </p:nvSpPr>
        <p:spPr>
          <a:xfrm>
            <a:off x="6110389" y="3710940"/>
            <a:ext cx="2523768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移动化时代来临</a:t>
            </a:r>
            <a:endParaRPr lang="en-US" altLang="zh-CN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altLang="zh-CN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2014</a:t>
            </a:r>
            <a:endParaRPr lang="zh-CN" alt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8F3DDCB2-470F-412A-8AA8-C69CE0F3D4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04238" y="578882"/>
            <a:ext cx="1209675" cy="2552700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6450DE47-CAB7-4C9D-839B-40716C438A10}"/>
              </a:ext>
            </a:extLst>
          </p:cNvPr>
          <p:cNvSpPr txBox="1"/>
          <p:nvPr/>
        </p:nvSpPr>
        <p:spPr>
          <a:xfrm>
            <a:off x="7560233" y="2893092"/>
            <a:ext cx="3192221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低代码</a:t>
            </a:r>
            <a:r>
              <a:rPr lang="en-US" altLang="zh-CN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/Low</a:t>
            </a:r>
            <a:r>
              <a:rPr lang="zh-CN" alt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代码时代</a:t>
            </a:r>
            <a:endParaRPr lang="en-US" altLang="zh-CN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altLang="zh-CN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2016</a:t>
            </a:r>
            <a:endParaRPr lang="zh-CN" alt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29A1C7-CE26-4400-89EF-9450132995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1238" y="0"/>
            <a:ext cx="1227808" cy="2352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D0DDD5DD-5C67-41D0-BC6F-205D0E589E31}"/>
              </a:ext>
            </a:extLst>
          </p:cNvPr>
          <p:cNvSpPr txBox="1"/>
          <p:nvPr/>
        </p:nvSpPr>
        <p:spPr>
          <a:xfrm>
            <a:off x="9713913" y="2251720"/>
            <a:ext cx="2688685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altLang="zh-CN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Webassmbly</a:t>
            </a:r>
            <a:r>
              <a:rPr lang="zh-CN" alt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登场</a:t>
            </a:r>
            <a:endParaRPr lang="en-US" altLang="zh-CN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altLang="zh-CN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2017</a:t>
            </a:r>
            <a:endParaRPr lang="zh-CN" alt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433131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8" grpId="0"/>
      <p:bldP spid="31" grpId="0"/>
      <p:bldP spid="35" grpId="0"/>
      <p:bldP spid="38" grpId="0"/>
      <p:bldP spid="4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C1FE21D-9E85-41D6-8EF9-DC00AC4F9E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922761" cy="5252976"/>
          </a:xfrm>
        </p:spPr>
        <p:txBody>
          <a:bodyPr/>
          <a:lstStyle/>
          <a:p>
            <a:r>
              <a:rPr lang="zh-CN" altLang="en-US" dirty="0"/>
              <a:t>使用</a:t>
            </a:r>
            <a:r>
              <a:rPr lang="en-US" dirty="0"/>
              <a:t>C# </a:t>
            </a:r>
            <a:r>
              <a:rPr lang="zh-CN" altLang="en-US" dirty="0"/>
              <a:t>和</a:t>
            </a:r>
            <a:r>
              <a:rPr lang="en-US" dirty="0"/>
              <a:t> .NET</a:t>
            </a:r>
            <a:r>
              <a:rPr lang="zh-CN" altLang="en-US" dirty="0"/>
              <a:t>构建全栈</a:t>
            </a:r>
            <a:r>
              <a:rPr lang="en-US" altLang="zh-CN" dirty="0"/>
              <a:t>Web</a:t>
            </a:r>
            <a:r>
              <a:rPr lang="zh-CN" altLang="en-US" dirty="0"/>
              <a:t>开发</a:t>
            </a:r>
            <a:endParaRPr lang="en-US" dirty="0"/>
          </a:p>
          <a:p>
            <a:r>
              <a:rPr lang="zh-CN" altLang="en-US" dirty="0"/>
              <a:t>富组件模型和</a:t>
            </a:r>
            <a:r>
              <a:rPr lang="en-US" altLang="zh-CN" dirty="0"/>
              <a:t>UI</a:t>
            </a:r>
            <a:r>
              <a:rPr lang="zh-CN" altLang="en-US" dirty="0"/>
              <a:t>框架</a:t>
            </a:r>
            <a:endParaRPr lang="en-US" dirty="0"/>
          </a:p>
          <a:p>
            <a:r>
              <a:rPr lang="en-US" dirty="0"/>
              <a:t> ASP.NET Core </a:t>
            </a:r>
            <a:r>
              <a:rPr lang="zh-CN" altLang="en-US" dirty="0"/>
              <a:t>应用集成</a:t>
            </a:r>
            <a:endParaRPr lang="en-US" dirty="0"/>
          </a:p>
          <a:p>
            <a:r>
              <a:rPr lang="en-US" dirty="0" err="1"/>
              <a:t>Blazor</a:t>
            </a:r>
            <a:r>
              <a:rPr lang="en-US" dirty="0"/>
              <a:t> Server </a:t>
            </a:r>
            <a:r>
              <a:rPr lang="zh-CN" altLang="en-US" dirty="0"/>
              <a:t>已经在</a:t>
            </a:r>
            <a:r>
              <a:rPr lang="en-US" dirty="0"/>
              <a:t> .NET Core 3.1 LTS </a:t>
            </a:r>
            <a:r>
              <a:rPr lang="zh-CN" altLang="en-US" dirty="0"/>
              <a:t>，可以用于产品开发</a:t>
            </a:r>
            <a:endParaRPr lang="en-US" dirty="0"/>
          </a:p>
          <a:p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en-US" dirty="0" err="1"/>
              <a:t>WebAssembly</a:t>
            </a:r>
            <a:r>
              <a:rPr lang="en-US" dirty="0"/>
              <a:t>  3.2.1 </a:t>
            </a:r>
            <a:r>
              <a:rPr lang="zh-CN" altLang="en-US" dirty="0"/>
              <a:t>已可以用于产品开发</a:t>
            </a:r>
            <a:endParaRPr lang="en-US" dirty="0"/>
          </a:p>
          <a:p>
            <a:r>
              <a:rPr lang="zh-CN" altLang="en-US" dirty="0"/>
              <a:t>可以尝试体验</a:t>
            </a:r>
            <a:r>
              <a:rPr lang="en-US" dirty="0"/>
              <a:t> </a:t>
            </a:r>
            <a:r>
              <a:rPr lang="en-US" dirty="0" err="1"/>
              <a:t>Blazor</a:t>
            </a:r>
            <a:r>
              <a:rPr lang="en-US" dirty="0"/>
              <a:t> Hybrid &amp; Native  </a:t>
            </a:r>
          </a:p>
          <a:p>
            <a:r>
              <a:rPr lang="zh-CN" altLang="en-US" b="1" dirty="0"/>
              <a:t>可以从 </a:t>
            </a:r>
            <a:r>
              <a:rPr lang="en-US" b="1" dirty="0">
                <a:hlinkClick r:id="rId2"/>
              </a:rPr>
              <a:t>https://blazor.net</a:t>
            </a:r>
            <a:r>
              <a:rPr lang="en-US" b="1" dirty="0"/>
              <a:t> </a:t>
            </a:r>
            <a:r>
              <a:rPr lang="zh-CN" altLang="en-US" b="1" dirty="0"/>
              <a:t>开始</a:t>
            </a:r>
            <a:r>
              <a:rPr lang="en-US" altLang="zh-CN" b="1" dirty="0" err="1"/>
              <a:t>blazor</a:t>
            </a:r>
            <a:r>
              <a:rPr lang="zh-CN" altLang="en-US" b="1" dirty="0"/>
              <a:t>之旅</a:t>
            </a:r>
            <a:r>
              <a:rPr lang="en-US" b="1" dirty="0"/>
              <a:t>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179092-C38B-407D-B57A-4CFD0C82F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33783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36E0-7065-4CEA-976E-A60B51925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WebAssembly.org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96BA56F-4E1A-4159-B1CB-608082B43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67100" y="1782127"/>
            <a:ext cx="7732858" cy="4114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BE16A4-DE44-41F1-9FF8-E87E2AEC8A11}"/>
              </a:ext>
            </a:extLst>
          </p:cNvPr>
          <p:cNvSpPr txBox="1"/>
          <p:nvPr/>
        </p:nvSpPr>
        <p:spPr>
          <a:xfrm>
            <a:off x="4099791" y="6280070"/>
            <a:ext cx="5631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文档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https://webassembly.org/docs/high-level-goals/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17B383-5CFF-40C6-A568-2A8D341D9D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4887" y="2077402"/>
            <a:ext cx="1390650" cy="647700"/>
          </a:xfrm>
          <a:prstGeom prst="rect">
            <a:avLst/>
          </a:prstGeom>
        </p:spPr>
      </p:pic>
      <p:sp>
        <p:nvSpPr>
          <p:cNvPr id="7" name="&quot;Not Allowed&quot; Symbol 6">
            <a:extLst>
              <a:ext uri="{FF2B5EF4-FFF2-40B4-BE49-F238E27FC236}">
                <a16:creationId xmlns:a16="http://schemas.microsoft.com/office/drawing/2014/main" id="{EE26D936-5D06-45A4-A4B5-270140BC055B}"/>
              </a:ext>
            </a:extLst>
          </p:cNvPr>
          <p:cNvSpPr/>
          <p:nvPr/>
        </p:nvSpPr>
        <p:spPr>
          <a:xfrm>
            <a:off x="1606159" y="1638300"/>
            <a:ext cx="1463040" cy="1525905"/>
          </a:xfrm>
          <a:prstGeom prst="noSmoking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60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36E0-7065-4CEA-976E-A60B51925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WebAssembly</a:t>
            </a:r>
            <a:r>
              <a:rPr lang="en-US" dirty="0"/>
              <a:t> Working Group</a:t>
            </a:r>
            <a:br>
              <a:rPr lang="en-US" dirty="0"/>
            </a:br>
            <a:r>
              <a:rPr lang="en-US" dirty="0">
                <a:hlinkClick r:id="rId2"/>
              </a:rPr>
              <a:t>https://bit.ly/32yDOCP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C68132-1795-460B-A48F-8C1722DABCB7}"/>
              </a:ext>
            </a:extLst>
          </p:cNvPr>
          <p:cNvSpPr/>
          <p:nvPr/>
        </p:nvSpPr>
        <p:spPr>
          <a:xfrm>
            <a:off x="1524002" y="1905000"/>
            <a:ext cx="9143999" cy="41148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Image result for apple logo transparent">
            <a:extLst>
              <a:ext uri="{FF2B5EF4-FFF2-40B4-BE49-F238E27FC236}">
                <a16:creationId xmlns:a16="http://schemas.microsoft.com/office/drawing/2014/main" id="{202BAF3B-F3D8-46FD-A398-B718A0083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6873" y="2553176"/>
            <a:ext cx="914399" cy="914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facebook logo">
            <a:extLst>
              <a:ext uri="{FF2B5EF4-FFF2-40B4-BE49-F238E27FC236}">
                <a16:creationId xmlns:a16="http://schemas.microsoft.com/office/drawing/2014/main" id="{B5D582AA-B874-4A75-80A4-F0F406F3B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2407" y="3962399"/>
            <a:ext cx="995362" cy="995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google logo">
            <a:extLst>
              <a:ext uri="{FF2B5EF4-FFF2-40B4-BE49-F238E27FC236}">
                <a16:creationId xmlns:a16="http://schemas.microsoft.com/office/drawing/2014/main" id="{DF8281C2-31FC-4774-AF50-BAD3C005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1116" y="2439945"/>
            <a:ext cx="1906693" cy="127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intel logo">
            <a:extLst>
              <a:ext uri="{FF2B5EF4-FFF2-40B4-BE49-F238E27FC236}">
                <a16:creationId xmlns:a16="http://schemas.microsoft.com/office/drawing/2014/main" id="{5D845DE9-2CC1-4663-80F3-0913C7B91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2145" y="2496560"/>
            <a:ext cx="1747836" cy="1157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lg logo">
            <a:extLst>
              <a:ext uri="{FF2B5EF4-FFF2-40B4-BE49-F238E27FC236}">
                <a16:creationId xmlns:a16="http://schemas.microsoft.com/office/drawing/2014/main" id="{5FDB772C-470D-4CFA-8F8C-C23A548A5F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45" y="4010018"/>
            <a:ext cx="2055813" cy="899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Image result for microsoft logo">
            <a:extLst>
              <a:ext uri="{FF2B5EF4-FFF2-40B4-BE49-F238E27FC236}">
                <a16:creationId xmlns:a16="http://schemas.microsoft.com/office/drawing/2014/main" id="{649E2ABB-A305-45B4-AACF-B90DEEEE7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947" y="2293618"/>
            <a:ext cx="2121605" cy="1592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0F6A3F-801E-41DF-BF39-4FD097E46319}"/>
              </a:ext>
            </a:extLst>
          </p:cNvPr>
          <p:cNvSpPr txBox="1"/>
          <p:nvPr/>
        </p:nvSpPr>
        <p:spPr>
          <a:xfrm>
            <a:off x="1748765" y="2214552"/>
            <a:ext cx="3425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Members from industry leaders: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2FF971D-7FBF-4E3E-92B8-DE21A8387B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38800" y="3728665"/>
            <a:ext cx="1952196" cy="146208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6C1D5E7-2DEF-44D3-A53F-832EDC8DA1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80338" y="3844538"/>
            <a:ext cx="1714500" cy="17145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E362894-A5A7-4021-848F-6CC8E35A41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099244" y="3864396"/>
            <a:ext cx="1190625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25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36E0-7065-4CEA-976E-A60B51925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WebAssembly</a:t>
            </a:r>
            <a:r>
              <a:rPr lang="en-US" dirty="0"/>
              <a:t> </a:t>
            </a:r>
            <a:r>
              <a:rPr lang="zh-CN" altLang="en-US" dirty="0"/>
              <a:t>兼容性</a:t>
            </a:r>
            <a:br>
              <a:rPr lang="en-US" dirty="0"/>
            </a:b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C69910-899F-4A41-9B6F-C4EB71C9F594}"/>
              </a:ext>
            </a:extLst>
          </p:cNvPr>
          <p:cNvSpPr txBox="1"/>
          <p:nvPr/>
        </p:nvSpPr>
        <p:spPr>
          <a:xfrm>
            <a:off x="7696201" y="6411301"/>
            <a:ext cx="460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https://caniuse.com/#search=wasm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101B60-7E59-4C2E-AE1D-96D3DD5F8B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225" y="924901"/>
            <a:ext cx="10515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401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91AB-03D6-42FC-90CE-6CE7E682E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zh-CN" altLang="en-US" dirty="0"/>
              <a:t>是什么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9728952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DB42DEF8-773D-4E3F-B482-1107DBEB9AF4}"/>
              </a:ext>
            </a:extLst>
          </p:cNvPr>
          <p:cNvSpPr txBox="1">
            <a:spLocks/>
          </p:cNvSpPr>
          <p:nvPr/>
        </p:nvSpPr>
        <p:spPr>
          <a:xfrm>
            <a:off x="2001924" y="1054536"/>
            <a:ext cx="7566661" cy="4985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.NET Core 3.1 &amp; 5.0</a:t>
            </a:r>
            <a:r>
              <a:rPr kumimoji="0" lang="en-US" sz="3600" b="0" i="0" u="none" strike="noStrike" kern="1200" cap="none" spc="-50" normalizeH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 </a:t>
            </a:r>
            <a:r>
              <a:rPr kumimoji="0" lang="en-US" altLang="zh-CN" sz="3600" b="0" i="0" u="none" strike="noStrike" kern="1200" cap="none" spc="-50" normalizeH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Preview8</a:t>
            </a:r>
            <a:endParaRPr kumimoji="0" lang="en-US" sz="3600" b="0" i="0" u="none" strike="noStrike" kern="1200" cap="none" spc="-50" normalizeH="0" baseline="0" noProof="0" dirty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bold"/>
              <a:ea typeface="+mn-ea"/>
              <a:cs typeface="Segoe UI" pitchFamily="34" charset="0"/>
            </a:endParaRP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ED96208D-867A-4A19-8EB0-439ACD68A65C}"/>
              </a:ext>
            </a:extLst>
          </p:cNvPr>
          <p:cNvSpPr txBox="1">
            <a:spLocks/>
          </p:cNvSpPr>
          <p:nvPr/>
        </p:nvSpPr>
        <p:spPr>
          <a:xfrm>
            <a:off x="2001924" y="2568271"/>
            <a:ext cx="7883995" cy="200054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lnSpc>
                <a:spcPct val="90000"/>
              </a:lnSpc>
              <a:spcBef>
                <a:spcPts val="1200"/>
              </a:spcBef>
              <a:defRPr/>
            </a:pPr>
            <a:r>
              <a:rPr lang="en-US" sz="2000" spc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 Semilight" panose="020B0402040204020203" pitchFamily="34" charset="0"/>
              </a:rPr>
              <a:t>3.1 Long-Term Support (LTS)</a:t>
            </a: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 Semilight" panose="020B0402040204020203" pitchFamily="34" charset="0"/>
              </a:rPr>
              <a:t>Side-by-side support &amp; self-contained EXEs</a:t>
            </a: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r>
              <a:rPr lang="en-US" sz="2000" spc="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 Semilight" panose="020B0402040204020203" pitchFamily="34" charset="0"/>
              </a:rPr>
              <a:t>5.0 </a:t>
            </a:r>
            <a:r>
              <a:rPr lang="en-US" altLang="zh-CN" sz="2000" spc="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 Semilight" panose="020B0402040204020203" pitchFamily="34" charset="0"/>
              </a:rPr>
              <a:t>Preview8 </a:t>
            </a:r>
            <a:endParaRPr kumimoji="0" lang="en-US" sz="2000" b="0" i="0" u="none" strike="noStrike" kern="1200" cap="none" spc="0" normalizeH="0" baseline="0" noProof="0" dirty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Blazor</a:t>
            </a:r>
            <a:r>
              <a:rPr kumimoji="0" lang="en-US" sz="2000" b="1" i="0" u="none" strike="noStrike" kern="1200" cap="none" spc="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: Full-stack web development with C# and Razor</a:t>
            </a: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E608808-79F9-412E-B447-95A8FE645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571" y="3429000"/>
            <a:ext cx="1104028" cy="2737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302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33333E-6 -2.59259E-6 L -3.33333E-6 0.03843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4.16667E-6 1.11111E-6 L -4.16667E-6 0.03842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FBDA5B1-5AA2-4EC5-9FE6-DEF3EF70130E}"/>
              </a:ext>
            </a:extLst>
          </p:cNvPr>
          <p:cNvGrpSpPr/>
          <p:nvPr/>
        </p:nvGrpSpPr>
        <p:grpSpPr>
          <a:xfrm>
            <a:off x="708946" y="1137367"/>
            <a:ext cx="4748598" cy="4316605"/>
            <a:chOff x="6763966" y="1195735"/>
            <a:chExt cx="4748598" cy="431660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49CD8FE-9D7F-4675-B7C0-1B1DDD54565C}"/>
                </a:ext>
              </a:extLst>
            </p:cNvPr>
            <p:cNvSpPr/>
            <p:nvPr/>
          </p:nvSpPr>
          <p:spPr>
            <a:xfrm>
              <a:off x="6763966" y="1195735"/>
              <a:ext cx="4748598" cy="43166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032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F0DBF84-1FBD-448D-864B-DB205F085E2E}"/>
                </a:ext>
              </a:extLst>
            </p:cNvPr>
            <p:cNvSpPr/>
            <p:nvPr/>
          </p:nvSpPr>
          <p:spPr>
            <a:xfrm>
              <a:off x="6763966" y="1195735"/>
              <a:ext cx="4748598" cy="100450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DC9AE64-326B-4F1C-A7C6-5A5F94BF6469}"/>
                </a:ext>
              </a:extLst>
            </p:cNvPr>
            <p:cNvSpPr/>
            <p:nvPr/>
          </p:nvSpPr>
          <p:spPr>
            <a:xfrm>
              <a:off x="7263319" y="1573393"/>
              <a:ext cx="3774150" cy="4095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https://...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4509062-C9DE-4F40-92A3-AC90AFCF1410}"/>
                </a:ext>
              </a:extLst>
            </p:cNvPr>
            <p:cNvSpPr/>
            <p:nvPr/>
          </p:nvSpPr>
          <p:spPr>
            <a:xfrm>
              <a:off x="11116043" y="1195735"/>
              <a:ext cx="396521" cy="2782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72EB90E-BA3B-4A89-9AE3-E64D0466A715}"/>
                </a:ext>
              </a:extLst>
            </p:cNvPr>
            <p:cNvSpPr/>
            <p:nvPr/>
          </p:nvSpPr>
          <p:spPr>
            <a:xfrm>
              <a:off x="10659232" y="1195735"/>
              <a:ext cx="396521" cy="27826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5BBC40A-6B23-45E6-A1FD-3953238C1114}"/>
                </a:ext>
              </a:extLst>
            </p:cNvPr>
            <p:cNvSpPr/>
            <p:nvPr/>
          </p:nvSpPr>
          <p:spPr>
            <a:xfrm>
              <a:off x="10197388" y="1195735"/>
              <a:ext cx="396521" cy="27826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E6FA25A3-6536-4629-B890-D2A6622C4746}"/>
                </a:ext>
              </a:extLst>
            </p:cNvPr>
            <p:cNvSpPr/>
            <p:nvPr/>
          </p:nvSpPr>
          <p:spPr>
            <a:xfrm rot="16200000">
              <a:off x="6876308" y="1698472"/>
              <a:ext cx="255155" cy="159346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69E559E-763B-4A45-BB72-F87D73AD7E30}"/>
                </a:ext>
              </a:extLst>
            </p:cNvPr>
            <p:cNvCxnSpPr>
              <a:cxnSpLocks/>
            </p:cNvCxnSpPr>
            <p:nvPr/>
          </p:nvCxnSpPr>
          <p:spPr>
            <a:xfrm>
              <a:off x="11135159" y="1650567"/>
              <a:ext cx="278938" cy="0"/>
            </a:xfrm>
            <a:prstGeom prst="line">
              <a:avLst/>
            </a:prstGeom>
            <a:ln w="412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D29F0D7-8713-4865-B393-E72BF526D6B1}"/>
                </a:ext>
              </a:extLst>
            </p:cNvPr>
            <p:cNvCxnSpPr>
              <a:cxnSpLocks/>
            </p:cNvCxnSpPr>
            <p:nvPr/>
          </p:nvCxnSpPr>
          <p:spPr>
            <a:xfrm>
              <a:off x="11135159" y="1910364"/>
              <a:ext cx="278938" cy="0"/>
            </a:xfrm>
            <a:prstGeom prst="line">
              <a:avLst/>
            </a:prstGeom>
            <a:ln w="412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E850284-E5DC-48AA-9B2B-EE83FDC0444A}"/>
                </a:ext>
              </a:extLst>
            </p:cNvPr>
            <p:cNvCxnSpPr>
              <a:cxnSpLocks/>
            </p:cNvCxnSpPr>
            <p:nvPr/>
          </p:nvCxnSpPr>
          <p:spPr>
            <a:xfrm>
              <a:off x="11135159" y="1780038"/>
              <a:ext cx="278938" cy="0"/>
            </a:xfrm>
            <a:prstGeom prst="line">
              <a:avLst/>
            </a:prstGeom>
            <a:ln w="412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5A49131C-D546-4072-9F34-4F4CE181504B}"/>
                </a:ext>
              </a:extLst>
            </p:cNvPr>
            <p:cNvGrpSpPr/>
            <p:nvPr/>
          </p:nvGrpSpPr>
          <p:grpSpPr>
            <a:xfrm>
              <a:off x="11231013" y="1272348"/>
              <a:ext cx="166584" cy="125041"/>
              <a:chOff x="7112262" y="1295498"/>
              <a:chExt cx="96702" cy="54274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4499A3F-8816-4E3E-A03A-CF4885C31E46}"/>
                  </a:ext>
                </a:extLst>
              </p:cNvPr>
              <p:cNvCxnSpPr/>
              <p:nvPr/>
            </p:nvCxnSpPr>
            <p:spPr>
              <a:xfrm>
                <a:off x="7112262" y="1295498"/>
                <a:ext cx="96702" cy="54274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971246C5-8B2C-40FF-8E07-11F27AC594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12262" y="1295498"/>
                <a:ext cx="96702" cy="54274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0DF868B-C29E-42D7-BB0D-94A7414DF34F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853" y="1393086"/>
              <a:ext cx="217560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D4F5380F-9426-4441-A784-50D7DD20A012}"/>
                </a:ext>
              </a:extLst>
            </p:cNvPr>
            <p:cNvGrpSpPr/>
            <p:nvPr/>
          </p:nvGrpSpPr>
          <p:grpSpPr>
            <a:xfrm>
              <a:off x="10768068" y="1272348"/>
              <a:ext cx="198261" cy="120737"/>
              <a:chOff x="6731064" y="1250524"/>
              <a:chExt cx="126294" cy="56142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E087D91-68FB-4680-8437-BCF48D636C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1064" y="1306666"/>
                <a:ext cx="126294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877D68D4-FC2C-4DE2-B3A6-AAED2E4578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1064" y="1252392"/>
                <a:ext cx="126294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B34CDE95-F017-428B-8FA6-5A376D0A5E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55420" y="1250524"/>
                <a:ext cx="0" cy="54274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FB46B425-0DB1-49CE-8378-AF201F9DAC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4036" y="1250524"/>
                <a:ext cx="0" cy="54274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1" name="Graphic 10">
            <a:extLst>
              <a:ext uri="{FF2B5EF4-FFF2-40B4-BE49-F238E27FC236}">
                <a16:creationId xmlns:a16="http://schemas.microsoft.com/office/drawing/2014/main" id="{DFE1E9DC-A8FD-4C35-BAB4-87CE31AAA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6653" y="2576564"/>
            <a:ext cx="955914" cy="10128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94904E-BD8D-42C8-BCF0-DAF626A2AD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537" y="2427638"/>
            <a:ext cx="1855154" cy="13106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79009CE-9270-49AA-914F-EE4FF9CD33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606" y="2610050"/>
            <a:ext cx="1091565" cy="94584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C336232-8893-4D94-BAF3-969DCDA6AF22}"/>
              </a:ext>
            </a:extLst>
          </p:cNvPr>
          <p:cNvSpPr/>
          <p:nvPr/>
        </p:nvSpPr>
        <p:spPr>
          <a:xfrm>
            <a:off x="1057995" y="4064041"/>
            <a:ext cx="4050500" cy="945841"/>
          </a:xfrm>
          <a:prstGeom prst="rect">
            <a:avLst/>
          </a:prstGeom>
          <a:solidFill>
            <a:srgbClr val="FFD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JS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E6DF952-40B5-4BA2-BE85-F105359DC584}"/>
              </a:ext>
            </a:extLst>
          </p:cNvPr>
          <p:cNvGrpSpPr/>
          <p:nvPr/>
        </p:nvGrpSpPr>
        <p:grpSpPr>
          <a:xfrm rot="21106531">
            <a:off x="5390997" y="2157820"/>
            <a:ext cx="2274957" cy="2542359"/>
            <a:chOff x="4860128" y="2197348"/>
            <a:chExt cx="1590712" cy="2542359"/>
          </a:xfrm>
        </p:grpSpPr>
        <p:pic>
          <p:nvPicPr>
            <p:cNvPr id="21" name="Graphic 20" descr="Line Arrow: Clockwise curve">
              <a:extLst>
                <a:ext uri="{FF2B5EF4-FFF2-40B4-BE49-F238E27FC236}">
                  <a16:creationId xmlns:a16="http://schemas.microsoft.com/office/drawing/2014/main" id="{562C8EDC-19E5-43AB-ADC6-B74F88E1C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7200000">
              <a:off x="5052262" y="2197348"/>
              <a:ext cx="1398578" cy="1398578"/>
            </a:xfrm>
            <a:prstGeom prst="rect">
              <a:avLst/>
            </a:prstGeom>
          </p:spPr>
        </p:pic>
        <p:pic>
          <p:nvPicPr>
            <p:cNvPr id="47" name="Graphic 46" descr="Line Arrow: Clockwise curve">
              <a:extLst>
                <a:ext uri="{FF2B5EF4-FFF2-40B4-BE49-F238E27FC236}">
                  <a16:creationId xmlns:a16="http://schemas.microsoft.com/office/drawing/2014/main" id="{9BB20BAA-630C-4C2D-BA43-61EF2EECE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7200000" flipH="1" flipV="1">
              <a:off x="4860128" y="3341129"/>
              <a:ext cx="1398578" cy="1398578"/>
            </a:xfrm>
            <a:prstGeom prst="rect">
              <a:avLst/>
            </a:prstGeom>
          </p:spPr>
        </p:pic>
      </p:grpSp>
      <p:pic>
        <p:nvPicPr>
          <p:cNvPr id="8" name="Graphic 7" descr="Server">
            <a:extLst>
              <a:ext uri="{FF2B5EF4-FFF2-40B4-BE49-F238E27FC236}">
                <a16:creationId xmlns:a16="http://schemas.microsoft.com/office/drawing/2014/main" id="{77AE6B43-F085-4A5F-B69C-08B4B38427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37972" y="997626"/>
            <a:ext cx="3738664" cy="3738664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274AED7D-40EC-417C-B7AB-CF9A032A32F8}"/>
              </a:ext>
            </a:extLst>
          </p:cNvPr>
          <p:cNvGrpSpPr/>
          <p:nvPr/>
        </p:nvGrpSpPr>
        <p:grpSpPr>
          <a:xfrm>
            <a:off x="7528157" y="2301360"/>
            <a:ext cx="4158294" cy="2767915"/>
            <a:chOff x="435991" y="2301360"/>
            <a:chExt cx="4158294" cy="2767915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9978B70-66DE-4E8F-B915-194EDB92D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35991" y="2301360"/>
              <a:ext cx="4158294" cy="2767915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27000"/>
                </a:prstClr>
              </a:outerShdw>
            </a:effectLst>
          </p:spPr>
        </p:pic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4C48DCCC-3939-4E9D-95BE-CC99759ECC07}"/>
                </a:ext>
              </a:extLst>
            </p:cNvPr>
            <p:cNvSpPr/>
            <p:nvPr/>
          </p:nvSpPr>
          <p:spPr>
            <a:xfrm>
              <a:off x="590145" y="2575128"/>
              <a:ext cx="3819727" cy="2308698"/>
            </a:xfrm>
            <a:custGeom>
              <a:avLst/>
              <a:gdLst>
                <a:gd name="connsiteX0" fmla="*/ 103761 w 3819727"/>
                <a:gd name="connsiteY0" fmla="*/ 2075234 h 2308698"/>
                <a:gd name="connsiteX1" fmla="*/ 103761 w 3819727"/>
                <a:gd name="connsiteY1" fmla="*/ 2075234 h 2308698"/>
                <a:gd name="connsiteX2" fmla="*/ 103761 w 3819727"/>
                <a:gd name="connsiteY2" fmla="*/ 2010383 h 2308698"/>
                <a:gd name="connsiteX3" fmla="*/ 0 w 3819727"/>
                <a:gd name="connsiteY3" fmla="*/ 1504545 h 2308698"/>
                <a:gd name="connsiteX4" fmla="*/ 194553 w 3819727"/>
                <a:gd name="connsiteY4" fmla="*/ 1089498 h 2308698"/>
                <a:gd name="connsiteX5" fmla="*/ 810638 w 3819727"/>
                <a:gd name="connsiteY5" fmla="*/ 1005191 h 2308698"/>
                <a:gd name="connsiteX6" fmla="*/ 966281 w 3819727"/>
                <a:gd name="connsiteY6" fmla="*/ 603115 h 2308698"/>
                <a:gd name="connsiteX7" fmla="*/ 1420238 w 3819727"/>
                <a:gd name="connsiteY7" fmla="*/ 434502 h 2308698"/>
                <a:gd name="connsiteX8" fmla="*/ 1562910 w 3819727"/>
                <a:gd name="connsiteY8" fmla="*/ 505838 h 2308698"/>
                <a:gd name="connsiteX9" fmla="*/ 2016868 w 3819727"/>
                <a:gd name="connsiteY9" fmla="*/ 0 h 2308698"/>
                <a:gd name="connsiteX10" fmla="*/ 2808051 w 3819727"/>
                <a:gd name="connsiteY10" fmla="*/ 32425 h 2308698"/>
                <a:gd name="connsiteX11" fmla="*/ 3197157 w 3819727"/>
                <a:gd name="connsiteY11" fmla="*/ 499353 h 2308698"/>
                <a:gd name="connsiteX12" fmla="*/ 3281464 w 3819727"/>
                <a:gd name="connsiteY12" fmla="*/ 1024647 h 2308698"/>
                <a:gd name="connsiteX13" fmla="*/ 3709481 w 3819727"/>
                <a:gd name="connsiteY13" fmla="*/ 1238655 h 2308698"/>
                <a:gd name="connsiteX14" fmla="*/ 3819727 w 3819727"/>
                <a:gd name="connsiteY14" fmla="*/ 1614791 h 2308698"/>
                <a:gd name="connsiteX15" fmla="*/ 3631659 w 3819727"/>
                <a:gd name="connsiteY15" fmla="*/ 2068749 h 2308698"/>
                <a:gd name="connsiteX16" fmla="*/ 2866417 w 3819727"/>
                <a:gd name="connsiteY16" fmla="*/ 2308698 h 2308698"/>
                <a:gd name="connsiteX17" fmla="*/ 350195 w 3819727"/>
                <a:gd name="connsiteY17" fmla="*/ 2276272 h 2308698"/>
                <a:gd name="connsiteX18" fmla="*/ 103761 w 3819727"/>
                <a:gd name="connsiteY18" fmla="*/ 2075234 h 230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19727" h="2308698">
                  <a:moveTo>
                    <a:pt x="103761" y="2075234"/>
                  </a:moveTo>
                  <a:lnTo>
                    <a:pt x="103761" y="2075234"/>
                  </a:lnTo>
                  <a:lnTo>
                    <a:pt x="103761" y="2010383"/>
                  </a:lnTo>
                  <a:lnTo>
                    <a:pt x="0" y="1504545"/>
                  </a:lnTo>
                  <a:lnTo>
                    <a:pt x="194553" y="1089498"/>
                  </a:lnTo>
                  <a:lnTo>
                    <a:pt x="810638" y="1005191"/>
                  </a:lnTo>
                  <a:lnTo>
                    <a:pt x="966281" y="603115"/>
                  </a:lnTo>
                  <a:lnTo>
                    <a:pt x="1420238" y="434502"/>
                  </a:lnTo>
                  <a:lnTo>
                    <a:pt x="1562910" y="505838"/>
                  </a:lnTo>
                  <a:lnTo>
                    <a:pt x="2016868" y="0"/>
                  </a:lnTo>
                  <a:lnTo>
                    <a:pt x="2808051" y="32425"/>
                  </a:lnTo>
                  <a:lnTo>
                    <a:pt x="3197157" y="499353"/>
                  </a:lnTo>
                  <a:lnTo>
                    <a:pt x="3281464" y="1024647"/>
                  </a:lnTo>
                  <a:lnTo>
                    <a:pt x="3709481" y="1238655"/>
                  </a:lnTo>
                  <a:lnTo>
                    <a:pt x="3819727" y="1614791"/>
                  </a:lnTo>
                  <a:lnTo>
                    <a:pt x="3631659" y="2068749"/>
                  </a:lnTo>
                  <a:lnTo>
                    <a:pt x="2866417" y="2308698"/>
                  </a:lnTo>
                  <a:lnTo>
                    <a:pt x="350195" y="2276272"/>
                  </a:lnTo>
                  <a:lnTo>
                    <a:pt x="103761" y="20752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1BD5B54-7F50-4437-B743-54FD8C02CFA6}"/>
              </a:ext>
            </a:extLst>
          </p:cNvPr>
          <p:cNvGrpSpPr/>
          <p:nvPr/>
        </p:nvGrpSpPr>
        <p:grpSpPr>
          <a:xfrm>
            <a:off x="1254055" y="3027604"/>
            <a:ext cx="3618881" cy="770317"/>
            <a:chOff x="1254055" y="3027604"/>
            <a:chExt cx="3618881" cy="770317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1BFB06E8-7A0D-4DB3-9291-C817FC4102CB}"/>
                </a:ext>
              </a:extLst>
            </p:cNvPr>
            <p:cNvGrpSpPr/>
            <p:nvPr/>
          </p:nvGrpSpPr>
          <p:grpSpPr>
            <a:xfrm>
              <a:off x="2216248" y="3102752"/>
              <a:ext cx="2656688" cy="624681"/>
              <a:chOff x="977953" y="2433131"/>
              <a:chExt cx="6182954" cy="1453829"/>
            </a:xfrm>
            <a:solidFill>
              <a:schemeClr val="tx1"/>
            </a:solidFill>
            <a:effectLst>
              <a:outerShdw blurRad="1651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246E14C2-1C99-4B41-BB44-040955B9015E}"/>
                  </a:ext>
                </a:extLst>
              </p:cNvPr>
              <p:cNvSpPr/>
              <p:nvPr/>
            </p:nvSpPr>
            <p:spPr>
              <a:xfrm>
                <a:off x="2256408" y="2433131"/>
                <a:ext cx="290494" cy="1452467"/>
              </a:xfrm>
              <a:custGeom>
                <a:avLst/>
                <a:gdLst/>
                <a:ahLst/>
                <a:cxnLst/>
                <a:rect l="l" t="t" r="r" b="b"/>
                <a:pathLst>
                  <a:path w="290494" h="1452467">
                    <a:moveTo>
                      <a:pt x="0" y="0"/>
                    </a:moveTo>
                    <a:lnTo>
                      <a:pt x="290494" y="0"/>
                    </a:lnTo>
                    <a:lnTo>
                      <a:pt x="290494" y="1452467"/>
                    </a:lnTo>
                    <a:lnTo>
                      <a:pt x="0" y="14524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7B22F2F-AE9B-4825-A8B3-D457995A1F4A}"/>
                  </a:ext>
                </a:extLst>
              </p:cNvPr>
              <p:cNvSpPr/>
              <p:nvPr/>
            </p:nvSpPr>
            <p:spPr>
              <a:xfrm>
                <a:off x="977953" y="2435236"/>
                <a:ext cx="1159869" cy="1450362"/>
              </a:xfrm>
              <a:custGeom>
                <a:avLst/>
                <a:gdLst/>
                <a:ahLst/>
                <a:cxnLst/>
                <a:rect l="l" t="t" r="r" b="b"/>
                <a:pathLst>
                  <a:path w="1159869" h="1450362">
                    <a:moveTo>
                      <a:pt x="0" y="0"/>
                    </a:moveTo>
                    <a:lnTo>
                      <a:pt x="290493" y="0"/>
                    </a:lnTo>
                    <a:lnTo>
                      <a:pt x="290493" y="366274"/>
                    </a:lnTo>
                    <a:cubicBezTo>
                      <a:pt x="355047" y="329787"/>
                      <a:pt x="421356" y="306281"/>
                      <a:pt x="489418" y="295756"/>
                    </a:cubicBezTo>
                    <a:cubicBezTo>
                      <a:pt x="557481" y="285231"/>
                      <a:pt x="623789" y="286283"/>
                      <a:pt x="688343" y="298914"/>
                    </a:cubicBezTo>
                    <a:cubicBezTo>
                      <a:pt x="752897" y="311544"/>
                      <a:pt x="813592" y="334348"/>
                      <a:pt x="870428" y="367327"/>
                    </a:cubicBezTo>
                    <a:cubicBezTo>
                      <a:pt x="927264" y="400306"/>
                      <a:pt x="977082" y="441704"/>
                      <a:pt x="1019885" y="491523"/>
                    </a:cubicBezTo>
                    <a:cubicBezTo>
                      <a:pt x="1062687" y="541342"/>
                      <a:pt x="1096718" y="598178"/>
                      <a:pt x="1121978" y="662030"/>
                    </a:cubicBezTo>
                    <a:cubicBezTo>
                      <a:pt x="1147239" y="725883"/>
                      <a:pt x="1159869" y="794998"/>
                      <a:pt x="1159869" y="869375"/>
                    </a:cubicBezTo>
                    <a:cubicBezTo>
                      <a:pt x="1159869" y="949366"/>
                      <a:pt x="1144783" y="1024796"/>
                      <a:pt x="1114611" y="1095666"/>
                    </a:cubicBezTo>
                    <a:cubicBezTo>
                      <a:pt x="1084439" y="1166535"/>
                      <a:pt x="1043040" y="1228282"/>
                      <a:pt x="990414" y="1280908"/>
                    </a:cubicBezTo>
                    <a:cubicBezTo>
                      <a:pt x="937789" y="1333533"/>
                      <a:pt x="876392" y="1374932"/>
                      <a:pt x="806225" y="1405104"/>
                    </a:cubicBezTo>
                    <a:cubicBezTo>
                      <a:pt x="736057" y="1435276"/>
                      <a:pt x="660978" y="1450362"/>
                      <a:pt x="580987" y="1450362"/>
                    </a:cubicBezTo>
                    <a:cubicBezTo>
                      <a:pt x="500996" y="1450362"/>
                      <a:pt x="425566" y="1435276"/>
                      <a:pt x="354697" y="1405104"/>
                    </a:cubicBezTo>
                    <a:cubicBezTo>
                      <a:pt x="283827" y="1374932"/>
                      <a:pt x="222080" y="1333533"/>
                      <a:pt x="169454" y="1280908"/>
                    </a:cubicBezTo>
                    <a:cubicBezTo>
                      <a:pt x="116829" y="1228282"/>
                      <a:pt x="75430" y="1166535"/>
                      <a:pt x="45258" y="1095666"/>
                    </a:cubicBezTo>
                    <a:cubicBezTo>
                      <a:pt x="15086" y="1024796"/>
                      <a:pt x="0" y="949366"/>
                      <a:pt x="0" y="869375"/>
                    </a:cubicBezTo>
                    <a:lnTo>
                      <a:pt x="0" y="0"/>
                    </a:lnTo>
                    <a:close/>
                    <a:moveTo>
                      <a:pt x="580987" y="578882"/>
                    </a:moveTo>
                    <a:cubicBezTo>
                      <a:pt x="540290" y="578882"/>
                      <a:pt x="502399" y="586600"/>
                      <a:pt x="467316" y="602037"/>
                    </a:cubicBezTo>
                    <a:cubicBezTo>
                      <a:pt x="432232" y="617474"/>
                      <a:pt x="401709" y="638173"/>
                      <a:pt x="375747" y="664135"/>
                    </a:cubicBezTo>
                    <a:cubicBezTo>
                      <a:pt x="349785" y="690097"/>
                      <a:pt x="329085" y="720971"/>
                      <a:pt x="313649" y="756756"/>
                    </a:cubicBezTo>
                    <a:cubicBezTo>
                      <a:pt x="298212" y="792542"/>
                      <a:pt x="290493" y="830081"/>
                      <a:pt x="290493" y="869375"/>
                    </a:cubicBezTo>
                    <a:cubicBezTo>
                      <a:pt x="290493" y="910073"/>
                      <a:pt x="298212" y="947963"/>
                      <a:pt x="313649" y="983047"/>
                    </a:cubicBezTo>
                    <a:cubicBezTo>
                      <a:pt x="329085" y="1018130"/>
                      <a:pt x="349785" y="1048653"/>
                      <a:pt x="375747" y="1074615"/>
                    </a:cubicBezTo>
                    <a:cubicBezTo>
                      <a:pt x="401709" y="1100577"/>
                      <a:pt x="432232" y="1121277"/>
                      <a:pt x="467316" y="1136713"/>
                    </a:cubicBezTo>
                    <a:cubicBezTo>
                      <a:pt x="502399" y="1152150"/>
                      <a:pt x="540290" y="1159869"/>
                      <a:pt x="580987" y="1159869"/>
                    </a:cubicBezTo>
                    <a:cubicBezTo>
                      <a:pt x="620281" y="1159869"/>
                      <a:pt x="657470" y="1152150"/>
                      <a:pt x="692553" y="1136713"/>
                    </a:cubicBezTo>
                    <a:cubicBezTo>
                      <a:pt x="727637" y="1121277"/>
                      <a:pt x="758511" y="1100577"/>
                      <a:pt x="785174" y="1074615"/>
                    </a:cubicBezTo>
                    <a:cubicBezTo>
                      <a:pt x="811838" y="1048653"/>
                      <a:pt x="832537" y="1018130"/>
                      <a:pt x="847273" y="983047"/>
                    </a:cubicBezTo>
                    <a:cubicBezTo>
                      <a:pt x="862008" y="947963"/>
                      <a:pt x="869375" y="910073"/>
                      <a:pt x="869375" y="869375"/>
                    </a:cubicBezTo>
                    <a:cubicBezTo>
                      <a:pt x="869375" y="830081"/>
                      <a:pt x="862008" y="792542"/>
                      <a:pt x="847273" y="756756"/>
                    </a:cubicBezTo>
                    <a:cubicBezTo>
                      <a:pt x="832537" y="720971"/>
                      <a:pt x="811838" y="690097"/>
                      <a:pt x="785174" y="664135"/>
                    </a:cubicBezTo>
                    <a:cubicBezTo>
                      <a:pt x="758511" y="638173"/>
                      <a:pt x="727637" y="617474"/>
                      <a:pt x="692553" y="602037"/>
                    </a:cubicBezTo>
                    <a:cubicBezTo>
                      <a:pt x="657470" y="586600"/>
                      <a:pt x="620281" y="578882"/>
                      <a:pt x="580987" y="578882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A4BF6DB2-DDFA-48B5-BA82-F2BA48CC86C6}"/>
                  </a:ext>
                </a:extLst>
              </p:cNvPr>
              <p:cNvSpPr/>
              <p:nvPr/>
            </p:nvSpPr>
            <p:spPr>
              <a:xfrm>
                <a:off x="6419938" y="2746780"/>
                <a:ext cx="740969" cy="1138818"/>
              </a:xfrm>
              <a:custGeom>
                <a:avLst/>
                <a:gdLst>
                  <a:gd name="connsiteX0" fmla="*/ 452311 w 740969"/>
                  <a:gd name="connsiteY0" fmla="*/ 15642 h 1138818"/>
                  <a:gd name="connsiteX1" fmla="*/ 359571 w 740969"/>
                  <a:gd name="connsiteY1" fmla="*/ 44332 h 1138818"/>
                  <a:gd name="connsiteX2" fmla="*/ 426268 w 740969"/>
                  <a:gd name="connsiteY2" fmla="*/ 21049 h 1138818"/>
                  <a:gd name="connsiteX3" fmla="*/ 467481 w 740969"/>
                  <a:gd name="connsiteY3" fmla="*/ 12492 h 1138818"/>
                  <a:gd name="connsiteX4" fmla="*/ 452311 w 740969"/>
                  <a:gd name="connsiteY4" fmla="*/ 15642 h 1138818"/>
                  <a:gd name="connsiteX5" fmla="*/ 460211 w 740969"/>
                  <a:gd name="connsiteY5" fmla="*/ 13198 h 1138818"/>
                  <a:gd name="connsiteX6" fmla="*/ 580987 w 740969"/>
                  <a:gd name="connsiteY6" fmla="*/ 0 h 1138818"/>
                  <a:gd name="connsiteX7" fmla="*/ 740969 w 740969"/>
                  <a:gd name="connsiteY7" fmla="*/ 0 h 1138818"/>
                  <a:gd name="connsiteX8" fmla="*/ 740969 w 740969"/>
                  <a:gd name="connsiteY8" fmla="*/ 28121 h 1138818"/>
                  <a:gd name="connsiteX9" fmla="*/ 740969 w 740969"/>
                  <a:gd name="connsiteY9" fmla="*/ 290493 h 1138818"/>
                  <a:gd name="connsiteX10" fmla="*/ 580987 w 740969"/>
                  <a:gd name="connsiteY10" fmla="*/ 290493 h 1138818"/>
                  <a:gd name="connsiteX11" fmla="*/ 467315 w 740969"/>
                  <a:gd name="connsiteY11" fmla="*/ 313648 h 1138818"/>
                  <a:gd name="connsiteX12" fmla="*/ 464958 w 740969"/>
                  <a:gd name="connsiteY12" fmla="*/ 314947 h 1138818"/>
                  <a:gd name="connsiteX13" fmla="*/ 464954 w 740969"/>
                  <a:gd name="connsiteY13" fmla="*/ 314948 h 1138818"/>
                  <a:gd name="connsiteX14" fmla="*/ 459713 w 740969"/>
                  <a:gd name="connsiteY14" fmla="*/ 317835 h 1138818"/>
                  <a:gd name="connsiteX15" fmla="*/ 382297 w 740969"/>
                  <a:gd name="connsiteY15" fmla="*/ 370335 h 1138818"/>
                  <a:gd name="connsiteX16" fmla="*/ 375747 w 740969"/>
                  <a:gd name="connsiteY16" fmla="*/ 375746 h 1138818"/>
                  <a:gd name="connsiteX17" fmla="*/ 313648 w 740969"/>
                  <a:gd name="connsiteY17" fmla="*/ 468367 h 1138818"/>
                  <a:gd name="connsiteX18" fmla="*/ 290493 w 740969"/>
                  <a:gd name="connsiteY18" fmla="*/ 580986 h 1138818"/>
                  <a:gd name="connsiteX19" fmla="*/ 290493 w 740969"/>
                  <a:gd name="connsiteY19" fmla="*/ 624778 h 1138818"/>
                  <a:gd name="connsiteX20" fmla="*/ 286283 w 740969"/>
                  <a:gd name="connsiteY20" fmla="*/ 582871 h 1138818"/>
                  <a:gd name="connsiteX21" fmla="*/ 286283 w 740969"/>
                  <a:gd name="connsiteY21" fmla="*/ 582872 h 1138818"/>
                  <a:gd name="connsiteX22" fmla="*/ 290493 w 740969"/>
                  <a:gd name="connsiteY22" fmla="*/ 624779 h 1138818"/>
                  <a:gd name="connsiteX23" fmla="*/ 290493 w 740969"/>
                  <a:gd name="connsiteY23" fmla="*/ 1087903 h 1138818"/>
                  <a:gd name="connsiteX24" fmla="*/ 290493 w 740969"/>
                  <a:gd name="connsiteY24" fmla="*/ 1138818 h 1138818"/>
                  <a:gd name="connsiteX25" fmla="*/ 286283 w 740969"/>
                  <a:gd name="connsiteY25" fmla="*/ 1138818 h 1138818"/>
                  <a:gd name="connsiteX26" fmla="*/ 0 w 740969"/>
                  <a:gd name="connsiteY26" fmla="*/ 1138818 h 1138818"/>
                  <a:gd name="connsiteX27" fmla="*/ 0 w 740969"/>
                  <a:gd name="connsiteY27" fmla="*/ 580987 h 1138818"/>
                  <a:gd name="connsiteX28" fmla="*/ 0 w 740969"/>
                  <a:gd name="connsiteY28" fmla="*/ 539501 h 1138818"/>
                  <a:gd name="connsiteX29" fmla="*/ 7105 w 740969"/>
                  <a:gd name="connsiteY29" fmla="*/ 466306 h 1138818"/>
                  <a:gd name="connsiteX30" fmla="*/ 41048 w 740969"/>
                  <a:gd name="connsiteY30" fmla="*/ 356581 h 1138818"/>
                  <a:gd name="connsiteX31" fmla="*/ 165244 w 740969"/>
                  <a:gd name="connsiteY31" fmla="*/ 171339 h 1138818"/>
                  <a:gd name="connsiteX32" fmla="*/ 251024 w 740969"/>
                  <a:gd name="connsiteY32" fmla="*/ 100821 h 1138818"/>
                  <a:gd name="connsiteX33" fmla="*/ 329572 w 740969"/>
                  <a:gd name="connsiteY33" fmla="*/ 58430 h 1138818"/>
                  <a:gd name="connsiteX34" fmla="*/ 350487 w 740969"/>
                  <a:gd name="connsiteY34" fmla="*/ 47143 h 1138818"/>
                  <a:gd name="connsiteX35" fmla="*/ 359571 w 740969"/>
                  <a:gd name="connsiteY35" fmla="*/ 44333 h 1138818"/>
                  <a:gd name="connsiteX36" fmla="*/ 452311 w 740969"/>
                  <a:gd name="connsiteY36" fmla="*/ 15643 h 1138818"/>
                  <a:gd name="connsiteX37" fmla="*/ 467481 w 740969"/>
                  <a:gd name="connsiteY37" fmla="*/ 12493 h 1138818"/>
                  <a:gd name="connsiteX38" fmla="*/ 502311 w 740969"/>
                  <a:gd name="connsiteY38" fmla="*/ 5262 h 1138818"/>
                  <a:gd name="connsiteX39" fmla="*/ 580987 w 740969"/>
                  <a:gd name="connsiteY39" fmla="*/ 0 h 1138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40969" h="1138818">
                    <a:moveTo>
                      <a:pt x="452311" y="15642"/>
                    </a:moveTo>
                    <a:lnTo>
                      <a:pt x="359571" y="44332"/>
                    </a:lnTo>
                    <a:lnTo>
                      <a:pt x="426268" y="21049"/>
                    </a:lnTo>
                    <a:close/>
                    <a:moveTo>
                      <a:pt x="467481" y="12492"/>
                    </a:moveTo>
                    <a:lnTo>
                      <a:pt x="452311" y="15642"/>
                    </a:lnTo>
                    <a:lnTo>
                      <a:pt x="460211" y="13198"/>
                    </a:lnTo>
                    <a:close/>
                    <a:moveTo>
                      <a:pt x="580987" y="0"/>
                    </a:moveTo>
                    <a:lnTo>
                      <a:pt x="740969" y="0"/>
                    </a:lnTo>
                    <a:lnTo>
                      <a:pt x="740969" y="28121"/>
                    </a:lnTo>
                    <a:lnTo>
                      <a:pt x="740969" y="290493"/>
                    </a:lnTo>
                    <a:lnTo>
                      <a:pt x="580987" y="290493"/>
                    </a:lnTo>
                    <a:cubicBezTo>
                      <a:pt x="540289" y="290493"/>
                      <a:pt x="502399" y="298212"/>
                      <a:pt x="467315" y="313648"/>
                    </a:cubicBezTo>
                    <a:lnTo>
                      <a:pt x="464958" y="314947"/>
                    </a:lnTo>
                    <a:lnTo>
                      <a:pt x="464954" y="314948"/>
                    </a:lnTo>
                    <a:lnTo>
                      <a:pt x="459713" y="317835"/>
                    </a:lnTo>
                    <a:lnTo>
                      <a:pt x="382297" y="370335"/>
                    </a:lnTo>
                    <a:lnTo>
                      <a:pt x="375747" y="375746"/>
                    </a:lnTo>
                    <a:cubicBezTo>
                      <a:pt x="349784" y="401708"/>
                      <a:pt x="329085" y="432581"/>
                      <a:pt x="313648" y="468367"/>
                    </a:cubicBezTo>
                    <a:cubicBezTo>
                      <a:pt x="298211" y="504152"/>
                      <a:pt x="290493" y="541692"/>
                      <a:pt x="290493" y="580986"/>
                    </a:cubicBezTo>
                    <a:lnTo>
                      <a:pt x="290493" y="624778"/>
                    </a:lnTo>
                    <a:lnTo>
                      <a:pt x="286283" y="582871"/>
                    </a:lnTo>
                    <a:lnTo>
                      <a:pt x="286283" y="582872"/>
                    </a:lnTo>
                    <a:lnTo>
                      <a:pt x="290493" y="624779"/>
                    </a:lnTo>
                    <a:lnTo>
                      <a:pt x="290493" y="1087903"/>
                    </a:lnTo>
                    <a:lnTo>
                      <a:pt x="290493" y="1138818"/>
                    </a:lnTo>
                    <a:lnTo>
                      <a:pt x="286283" y="1138818"/>
                    </a:lnTo>
                    <a:lnTo>
                      <a:pt x="0" y="1138818"/>
                    </a:lnTo>
                    <a:lnTo>
                      <a:pt x="0" y="580987"/>
                    </a:lnTo>
                    <a:lnTo>
                      <a:pt x="0" y="539501"/>
                    </a:lnTo>
                    <a:lnTo>
                      <a:pt x="7105" y="466306"/>
                    </a:lnTo>
                    <a:cubicBezTo>
                      <a:pt x="14648" y="428591"/>
                      <a:pt x="25962" y="392016"/>
                      <a:pt x="41048" y="356581"/>
                    </a:cubicBezTo>
                    <a:cubicBezTo>
                      <a:pt x="71220" y="285712"/>
                      <a:pt x="112619" y="223965"/>
                      <a:pt x="165244" y="171339"/>
                    </a:cubicBezTo>
                    <a:cubicBezTo>
                      <a:pt x="191557" y="145027"/>
                      <a:pt x="220150" y="121521"/>
                      <a:pt x="251024" y="100821"/>
                    </a:cubicBezTo>
                    <a:lnTo>
                      <a:pt x="329572" y="58430"/>
                    </a:lnTo>
                    <a:lnTo>
                      <a:pt x="350487" y="47143"/>
                    </a:lnTo>
                    <a:lnTo>
                      <a:pt x="359571" y="44333"/>
                    </a:lnTo>
                    <a:lnTo>
                      <a:pt x="452311" y="15643"/>
                    </a:lnTo>
                    <a:lnTo>
                      <a:pt x="467481" y="12493"/>
                    </a:lnTo>
                    <a:lnTo>
                      <a:pt x="502311" y="5262"/>
                    </a:lnTo>
                    <a:cubicBezTo>
                      <a:pt x="528098" y="1754"/>
                      <a:pt x="554323" y="0"/>
                      <a:pt x="58098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AC37AB4-A5F0-4598-BC03-C67C1DF38111}"/>
                  </a:ext>
                </a:extLst>
              </p:cNvPr>
              <p:cNvSpPr/>
              <p:nvPr/>
            </p:nvSpPr>
            <p:spPr>
              <a:xfrm>
                <a:off x="3937123" y="2723624"/>
                <a:ext cx="1138818" cy="1161974"/>
              </a:xfrm>
              <a:custGeom>
                <a:avLst/>
                <a:gdLst/>
                <a:ahLst/>
                <a:cxnLst/>
                <a:rect l="l" t="t" r="r" b="b"/>
                <a:pathLst>
                  <a:path w="1138818" h="1161974">
                    <a:moveTo>
                      <a:pt x="0" y="0"/>
                    </a:moveTo>
                    <a:lnTo>
                      <a:pt x="1138818" y="0"/>
                    </a:lnTo>
                    <a:lnTo>
                      <a:pt x="549411" y="871481"/>
                    </a:lnTo>
                    <a:lnTo>
                      <a:pt x="1138818" y="871481"/>
                    </a:lnTo>
                    <a:lnTo>
                      <a:pt x="1138818" y="1161974"/>
                    </a:lnTo>
                    <a:lnTo>
                      <a:pt x="0" y="1161974"/>
                    </a:lnTo>
                    <a:lnTo>
                      <a:pt x="591512" y="290494"/>
                    </a:lnTo>
                    <a:lnTo>
                      <a:pt x="0" y="2904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5BAE7E19-D69D-48AA-BF9E-CD7BE17E322C}"/>
                  </a:ext>
                </a:extLst>
              </p:cNvPr>
              <p:cNvSpPr/>
              <p:nvPr/>
            </p:nvSpPr>
            <p:spPr>
              <a:xfrm>
                <a:off x="5166953" y="2723624"/>
                <a:ext cx="1157763" cy="1161974"/>
              </a:xfrm>
              <a:custGeom>
                <a:avLst/>
                <a:gdLst/>
                <a:ahLst/>
                <a:cxnLst/>
                <a:rect l="l" t="t" r="r" b="b"/>
                <a:pathLst>
                  <a:path w="1157763" h="1161974">
                    <a:moveTo>
                      <a:pt x="578881" y="0"/>
                    </a:moveTo>
                    <a:cubicBezTo>
                      <a:pt x="654662" y="0"/>
                      <a:pt x="727286" y="14736"/>
                      <a:pt x="796751" y="44206"/>
                    </a:cubicBezTo>
                    <a:cubicBezTo>
                      <a:pt x="866217" y="73676"/>
                      <a:pt x="927965" y="114023"/>
                      <a:pt x="981993" y="165245"/>
                    </a:cubicBezTo>
                    <a:cubicBezTo>
                      <a:pt x="1036023" y="216467"/>
                      <a:pt x="1078825" y="277513"/>
                      <a:pt x="1110400" y="348382"/>
                    </a:cubicBezTo>
                    <a:cubicBezTo>
                      <a:pt x="1141975" y="419251"/>
                      <a:pt x="1157763" y="496786"/>
                      <a:pt x="1157763" y="580987"/>
                    </a:cubicBezTo>
                    <a:cubicBezTo>
                      <a:pt x="1157763" y="660978"/>
                      <a:pt x="1142677" y="736408"/>
                      <a:pt x="1112505" y="807278"/>
                    </a:cubicBezTo>
                    <a:cubicBezTo>
                      <a:pt x="1082333" y="878147"/>
                      <a:pt x="1040935" y="939894"/>
                      <a:pt x="988309" y="992520"/>
                    </a:cubicBezTo>
                    <a:cubicBezTo>
                      <a:pt x="935683" y="1045145"/>
                      <a:pt x="874287" y="1086544"/>
                      <a:pt x="804119" y="1116716"/>
                    </a:cubicBezTo>
                    <a:cubicBezTo>
                      <a:pt x="733952" y="1146888"/>
                      <a:pt x="658872" y="1161974"/>
                      <a:pt x="578881" y="1161974"/>
                    </a:cubicBezTo>
                    <a:cubicBezTo>
                      <a:pt x="503101" y="1161974"/>
                      <a:pt x="430477" y="1147239"/>
                      <a:pt x="361012" y="1117769"/>
                    </a:cubicBezTo>
                    <a:cubicBezTo>
                      <a:pt x="291546" y="1088298"/>
                      <a:pt x="229799" y="1047952"/>
                      <a:pt x="175769" y="996730"/>
                    </a:cubicBezTo>
                    <a:cubicBezTo>
                      <a:pt x="121740" y="945507"/>
                      <a:pt x="78938" y="884462"/>
                      <a:pt x="47363" y="813593"/>
                    </a:cubicBezTo>
                    <a:cubicBezTo>
                      <a:pt x="15788" y="742723"/>
                      <a:pt x="0" y="665188"/>
                      <a:pt x="0" y="580987"/>
                    </a:cubicBezTo>
                    <a:cubicBezTo>
                      <a:pt x="0" y="500996"/>
                      <a:pt x="15086" y="425917"/>
                      <a:pt x="45258" y="355750"/>
                    </a:cubicBezTo>
                    <a:cubicBezTo>
                      <a:pt x="75430" y="285582"/>
                      <a:pt x="116829" y="224186"/>
                      <a:pt x="169454" y="171560"/>
                    </a:cubicBezTo>
                    <a:cubicBezTo>
                      <a:pt x="222080" y="118934"/>
                      <a:pt x="283477" y="77185"/>
                      <a:pt x="353644" y="46311"/>
                    </a:cubicBezTo>
                    <a:cubicBezTo>
                      <a:pt x="423811" y="15437"/>
                      <a:pt x="498891" y="0"/>
                      <a:pt x="578881" y="0"/>
                    </a:cubicBezTo>
                    <a:close/>
                    <a:moveTo>
                      <a:pt x="578881" y="290494"/>
                    </a:moveTo>
                    <a:cubicBezTo>
                      <a:pt x="538184" y="290494"/>
                      <a:pt x="500294" y="298212"/>
                      <a:pt x="465210" y="313649"/>
                    </a:cubicBezTo>
                    <a:cubicBezTo>
                      <a:pt x="430126" y="329086"/>
                      <a:pt x="399604" y="349785"/>
                      <a:pt x="373642" y="375747"/>
                    </a:cubicBezTo>
                    <a:cubicBezTo>
                      <a:pt x="347680" y="401709"/>
                      <a:pt x="326980" y="432583"/>
                      <a:pt x="311544" y="468368"/>
                    </a:cubicBezTo>
                    <a:cubicBezTo>
                      <a:pt x="296107" y="504154"/>
                      <a:pt x="288388" y="541693"/>
                      <a:pt x="288388" y="580987"/>
                    </a:cubicBezTo>
                    <a:cubicBezTo>
                      <a:pt x="288388" y="621685"/>
                      <a:pt x="296107" y="659575"/>
                      <a:pt x="311544" y="694659"/>
                    </a:cubicBezTo>
                    <a:cubicBezTo>
                      <a:pt x="326980" y="729742"/>
                      <a:pt x="347680" y="760265"/>
                      <a:pt x="373642" y="786227"/>
                    </a:cubicBezTo>
                    <a:cubicBezTo>
                      <a:pt x="399604" y="812189"/>
                      <a:pt x="430126" y="832889"/>
                      <a:pt x="465210" y="848325"/>
                    </a:cubicBezTo>
                    <a:cubicBezTo>
                      <a:pt x="500294" y="863762"/>
                      <a:pt x="538184" y="871481"/>
                      <a:pt x="578881" y="871481"/>
                    </a:cubicBezTo>
                    <a:cubicBezTo>
                      <a:pt x="618175" y="871481"/>
                      <a:pt x="655364" y="863762"/>
                      <a:pt x="690448" y="848325"/>
                    </a:cubicBezTo>
                    <a:cubicBezTo>
                      <a:pt x="725532" y="832889"/>
                      <a:pt x="756405" y="812189"/>
                      <a:pt x="783069" y="786227"/>
                    </a:cubicBezTo>
                    <a:cubicBezTo>
                      <a:pt x="809732" y="760265"/>
                      <a:pt x="830432" y="729742"/>
                      <a:pt x="845167" y="694659"/>
                    </a:cubicBezTo>
                    <a:cubicBezTo>
                      <a:pt x="859902" y="659575"/>
                      <a:pt x="867270" y="621685"/>
                      <a:pt x="867270" y="580987"/>
                    </a:cubicBezTo>
                    <a:cubicBezTo>
                      <a:pt x="867270" y="541693"/>
                      <a:pt x="859902" y="504154"/>
                      <a:pt x="845167" y="468368"/>
                    </a:cubicBezTo>
                    <a:cubicBezTo>
                      <a:pt x="830432" y="432583"/>
                      <a:pt x="809732" y="401709"/>
                      <a:pt x="783069" y="375747"/>
                    </a:cubicBezTo>
                    <a:cubicBezTo>
                      <a:pt x="756405" y="349785"/>
                      <a:pt x="725532" y="329086"/>
                      <a:pt x="690448" y="313649"/>
                    </a:cubicBezTo>
                    <a:cubicBezTo>
                      <a:pt x="655364" y="298212"/>
                      <a:pt x="618175" y="290494"/>
                      <a:pt x="578881" y="290494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BCCA213E-AB15-45AE-B31E-E534C2AEE7EA}"/>
                  </a:ext>
                </a:extLst>
              </p:cNvPr>
              <p:cNvSpPr/>
              <p:nvPr/>
            </p:nvSpPr>
            <p:spPr>
              <a:xfrm>
                <a:off x="2662878" y="2724367"/>
                <a:ext cx="1159868" cy="1162593"/>
              </a:xfrm>
              <a:custGeom>
                <a:avLst/>
                <a:gdLst/>
                <a:ahLst/>
                <a:cxnLst/>
                <a:rect l="l" t="t" r="r" b="b"/>
                <a:pathLst>
                  <a:path w="1159868" h="1162593">
                    <a:moveTo>
                      <a:pt x="570462" y="310"/>
                    </a:moveTo>
                    <a:cubicBezTo>
                      <a:pt x="672906" y="-3199"/>
                      <a:pt x="772544" y="23114"/>
                      <a:pt x="869375" y="79248"/>
                    </a:cubicBezTo>
                    <a:lnTo>
                      <a:pt x="869375" y="1362"/>
                    </a:lnTo>
                    <a:lnTo>
                      <a:pt x="1159868" y="1362"/>
                    </a:lnTo>
                    <a:lnTo>
                      <a:pt x="1159868" y="1161231"/>
                    </a:lnTo>
                    <a:lnTo>
                      <a:pt x="869375" y="1161231"/>
                    </a:lnTo>
                    <a:lnTo>
                      <a:pt x="869375" y="1083345"/>
                    </a:lnTo>
                    <a:cubicBezTo>
                      <a:pt x="772544" y="1139479"/>
                      <a:pt x="672906" y="1165792"/>
                      <a:pt x="570462" y="1162284"/>
                    </a:cubicBezTo>
                    <a:cubicBezTo>
                      <a:pt x="468017" y="1158775"/>
                      <a:pt x="374343" y="1132813"/>
                      <a:pt x="289441" y="1084398"/>
                    </a:cubicBezTo>
                    <a:cubicBezTo>
                      <a:pt x="204538" y="1035982"/>
                      <a:pt x="135072" y="968271"/>
                      <a:pt x="81043" y="881263"/>
                    </a:cubicBezTo>
                    <a:cubicBezTo>
                      <a:pt x="27014" y="794255"/>
                      <a:pt x="0" y="694617"/>
                      <a:pt x="0" y="582349"/>
                    </a:cubicBezTo>
                    <a:cubicBezTo>
                      <a:pt x="0" y="470081"/>
                      <a:pt x="27014" y="370443"/>
                      <a:pt x="81043" y="283436"/>
                    </a:cubicBezTo>
                    <a:cubicBezTo>
                      <a:pt x="135072" y="196428"/>
                      <a:pt x="204538" y="128366"/>
                      <a:pt x="289441" y="79248"/>
                    </a:cubicBezTo>
                    <a:cubicBezTo>
                      <a:pt x="374343" y="30131"/>
                      <a:pt x="468017" y="3818"/>
                      <a:pt x="570462" y="310"/>
                    </a:cubicBezTo>
                    <a:close/>
                    <a:moveTo>
                      <a:pt x="578882" y="291856"/>
                    </a:moveTo>
                    <a:cubicBezTo>
                      <a:pt x="538185" y="291856"/>
                      <a:pt x="500294" y="299224"/>
                      <a:pt x="465210" y="313959"/>
                    </a:cubicBezTo>
                    <a:cubicBezTo>
                      <a:pt x="430127" y="328694"/>
                      <a:pt x="399604" y="349393"/>
                      <a:pt x="373642" y="376057"/>
                    </a:cubicBezTo>
                    <a:cubicBezTo>
                      <a:pt x="347680" y="402721"/>
                      <a:pt x="326980" y="433594"/>
                      <a:pt x="311544" y="468678"/>
                    </a:cubicBezTo>
                    <a:cubicBezTo>
                      <a:pt x="296107" y="503762"/>
                      <a:pt x="288388" y="541652"/>
                      <a:pt x="288388" y="582349"/>
                    </a:cubicBezTo>
                    <a:cubicBezTo>
                      <a:pt x="288388" y="623046"/>
                      <a:pt x="296107" y="660586"/>
                      <a:pt x="311544" y="694968"/>
                    </a:cubicBezTo>
                    <a:cubicBezTo>
                      <a:pt x="326980" y="729350"/>
                      <a:pt x="347680" y="759873"/>
                      <a:pt x="373642" y="786537"/>
                    </a:cubicBezTo>
                    <a:cubicBezTo>
                      <a:pt x="399604" y="813200"/>
                      <a:pt x="430127" y="833900"/>
                      <a:pt x="465210" y="848635"/>
                    </a:cubicBezTo>
                    <a:cubicBezTo>
                      <a:pt x="500294" y="863370"/>
                      <a:pt x="538185" y="870738"/>
                      <a:pt x="578882" y="870738"/>
                    </a:cubicBezTo>
                    <a:cubicBezTo>
                      <a:pt x="618176" y="870738"/>
                      <a:pt x="655013" y="863721"/>
                      <a:pt x="689395" y="849687"/>
                    </a:cubicBezTo>
                    <a:cubicBezTo>
                      <a:pt x="723778" y="835654"/>
                      <a:pt x="754300" y="816007"/>
                      <a:pt x="780964" y="790747"/>
                    </a:cubicBezTo>
                    <a:cubicBezTo>
                      <a:pt x="807628" y="765486"/>
                      <a:pt x="828678" y="736016"/>
                      <a:pt x="844115" y="702336"/>
                    </a:cubicBezTo>
                    <a:cubicBezTo>
                      <a:pt x="859552" y="668655"/>
                      <a:pt x="867972" y="632168"/>
                      <a:pt x="869375" y="592874"/>
                    </a:cubicBezTo>
                    <a:lnTo>
                      <a:pt x="869375" y="590769"/>
                    </a:lnTo>
                    <a:lnTo>
                      <a:pt x="869375" y="582349"/>
                    </a:lnTo>
                    <a:lnTo>
                      <a:pt x="869375" y="571824"/>
                    </a:lnTo>
                    <a:lnTo>
                      <a:pt x="869375" y="569719"/>
                    </a:lnTo>
                    <a:cubicBezTo>
                      <a:pt x="867972" y="530425"/>
                      <a:pt x="859552" y="493938"/>
                      <a:pt x="844115" y="460258"/>
                    </a:cubicBezTo>
                    <a:cubicBezTo>
                      <a:pt x="828678" y="426578"/>
                      <a:pt x="807628" y="397107"/>
                      <a:pt x="780964" y="371847"/>
                    </a:cubicBezTo>
                    <a:cubicBezTo>
                      <a:pt x="754300" y="346586"/>
                      <a:pt x="723778" y="326940"/>
                      <a:pt x="689395" y="312906"/>
                    </a:cubicBezTo>
                    <a:cubicBezTo>
                      <a:pt x="655013" y="298873"/>
                      <a:pt x="618176" y="291856"/>
                      <a:pt x="578882" y="291856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62" name="Picture 61" descr="A picture containing object, ball, drawing, clock&#10;&#10;Description automatically generated">
              <a:extLst>
                <a:ext uri="{FF2B5EF4-FFF2-40B4-BE49-F238E27FC236}">
                  <a16:creationId xmlns:a16="http://schemas.microsoft.com/office/drawing/2014/main" id="{5C172638-FFBC-4EB0-A192-F0953E7FD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254055" y="3027604"/>
              <a:ext cx="770317" cy="770317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3AEAA58-48B6-47E9-8205-3C636E67DDB2}"/>
              </a:ext>
            </a:extLst>
          </p:cNvPr>
          <p:cNvGrpSpPr/>
          <p:nvPr/>
        </p:nvGrpSpPr>
        <p:grpSpPr>
          <a:xfrm>
            <a:off x="8972606" y="3244157"/>
            <a:ext cx="1326770" cy="1292804"/>
            <a:chOff x="8972606" y="3244157"/>
            <a:chExt cx="1326770" cy="129280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CE32DB6-8961-491C-B850-4E7C8F343C18}"/>
                </a:ext>
              </a:extLst>
            </p:cNvPr>
            <p:cNvSpPr/>
            <p:nvPr/>
          </p:nvSpPr>
          <p:spPr bwMode="auto">
            <a:xfrm>
              <a:off x="8972606" y="3244157"/>
              <a:ext cx="1313567" cy="1292804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3200" spc="10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DD4D283-7253-4356-8CA5-B132B77D490B}"/>
                </a:ext>
              </a:extLst>
            </p:cNvPr>
            <p:cNvSpPr txBox="1"/>
            <p:nvPr/>
          </p:nvSpPr>
          <p:spPr>
            <a:xfrm>
              <a:off x="8972606" y="3522516"/>
              <a:ext cx="1326770" cy="78021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 anchor="ctr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3500" spc="10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.NET</a:t>
              </a:r>
              <a:endParaRPr lang="en-US" sz="35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39889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</p:bldLst>
  </p:timing>
</p:sld>
</file>

<file path=ppt/theme/theme1.xml><?xml version="1.0" encoding="utf-8"?>
<a:theme xmlns:a="http://schemas.openxmlformats.org/drawingml/2006/main" name="Dotnet_Template">
  <a:themeElements>
    <a:clrScheme name="Dotnet">
      <a:dk1>
        <a:srgbClr val="000000"/>
      </a:dk1>
      <a:lt1>
        <a:srgbClr val="FFFFFF"/>
      </a:lt1>
      <a:dk2>
        <a:srgbClr val="32145A"/>
      </a:dk2>
      <a:lt2>
        <a:srgbClr val="F2F2F2"/>
      </a:lt2>
      <a:accent1>
        <a:srgbClr val="512BD4"/>
      </a:accent1>
      <a:accent2>
        <a:srgbClr val="0078D7"/>
      </a:accent2>
      <a:accent3>
        <a:srgbClr val="008272"/>
      </a:accent3>
      <a:accent4>
        <a:srgbClr val="EE8716"/>
      </a:accent4>
      <a:accent5>
        <a:srgbClr val="737373"/>
      </a:accent5>
      <a:accent6>
        <a:srgbClr val="505050"/>
      </a:accent6>
      <a:hlink>
        <a:srgbClr val="EE8716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Control xmlns="http://schemas.microsoft.com/VisualStudio/2011/storyboarding/control">
  <Id Name="System.Storyboarding.Annotation.StickyNote" Revision="1" Stencil="System.Storyboarding.Annotation" StencilVersion="0.1"/>
</Control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BE7BEDE-E7DB-BA40-ACDC-19AD7C41F430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11245976-3b4d-4794-a754-317688483df2"/>
  </ds:schemaRefs>
</ds:datastoreItem>
</file>

<file path=customXml/itemProps4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</TotalTime>
  <Words>1733</Words>
  <Application>Microsoft Office PowerPoint</Application>
  <PresentationFormat>宽屏</PresentationFormat>
  <Paragraphs>292</Paragraphs>
  <Slides>30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0" baseType="lpstr">
      <vt:lpstr>Abadi</vt:lpstr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Dotnet_Template</vt:lpstr>
      <vt:lpstr>Welcome to Blazor</vt:lpstr>
      <vt:lpstr>PowerPoint 演示文稿</vt:lpstr>
      <vt:lpstr>前端发展历程</vt:lpstr>
      <vt:lpstr>WebAssembly.org</vt:lpstr>
      <vt:lpstr>WebAssembly Working Group https://bit.ly/32yDOCP </vt:lpstr>
      <vt:lpstr>WebAssembly 兼容性 </vt:lpstr>
      <vt:lpstr>Blazor 是什么?</vt:lpstr>
      <vt:lpstr>PowerPoint 演示文稿</vt:lpstr>
      <vt:lpstr>PowerPoint 演示文稿</vt:lpstr>
      <vt:lpstr>      Blazor</vt:lpstr>
      <vt:lpstr>Blazor 工作原理</vt:lpstr>
      <vt:lpstr>Blazor 工作原理</vt:lpstr>
      <vt:lpstr>共享组件模型</vt:lpstr>
      <vt:lpstr>WebAssembly 工作原理 </vt:lpstr>
      <vt:lpstr>开始使用 Blazor</vt:lpstr>
      <vt:lpstr>Blazor 实战</vt:lpstr>
      <vt:lpstr>使用 Blazor 构建你的披萨网店界面</vt:lpstr>
      <vt:lpstr>Blazor Server 的扩展</vt:lpstr>
      <vt:lpstr>那些公司已经在用Blazor 以及他们的评价…</vt:lpstr>
      <vt:lpstr>那些公司已经在用Blazor 以及他们的评价…</vt:lpstr>
      <vt:lpstr>PowerPoint 演示文稿</vt:lpstr>
      <vt:lpstr>活跃的 Blazor 社区</vt:lpstr>
      <vt:lpstr>Blazor Futures</vt:lpstr>
      <vt:lpstr>PowerPoint 演示文稿</vt:lpstr>
      <vt:lpstr>Blazor WebAssembly</vt:lpstr>
      <vt:lpstr>Blazor WebAssembly 特性</vt:lpstr>
      <vt:lpstr>Blazor Hybrid 实验</vt:lpstr>
      <vt:lpstr>PowerPoint 演示文稿</vt:lpstr>
      <vt:lpstr>.NET Schedule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zhang shanyou</cp:lastModifiedBy>
  <cp:revision>18</cp:revision>
  <dcterms:created xsi:type="dcterms:W3CDTF">2018-01-09T22:22:16Z</dcterms:created>
  <dcterms:modified xsi:type="dcterms:W3CDTF">2020-08-26T07:17:59Z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  <property fmtid="{D5CDD505-2E9C-101B-9397-08002B2CF9AE}" pid="11" name="Tfs.IsStoryboard">
    <vt:bool>true</vt:bool>
  </property>
  <property fmtid="{D5CDD505-2E9C-101B-9397-08002B2CF9AE}" pid="12" name="Tfs.LastKnownPath">
    <vt:lpwstr>https://microsoft-my.sharepoint.com/personal/daroth_microsoft_com/Documents/Presentations/.NET Conf Jan 2020 - Focus on Blazor/Welcome to Blazor.pptx</vt:lpwstr>
  </property>
</Properties>
</file>